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63" r:id="rId5"/>
    <p:sldId id="466" r:id="rId6"/>
    <p:sldId id="667" r:id="rId7"/>
    <p:sldId id="656" r:id="rId8"/>
    <p:sldId id="668" r:id="rId9"/>
    <p:sldId id="669" r:id="rId10"/>
    <p:sldId id="670" r:id="rId11"/>
    <p:sldId id="266" r:id="rId12"/>
    <p:sldId id="619" r:id="rId13"/>
    <p:sldId id="640" r:id="rId14"/>
    <p:sldId id="628" r:id="rId15"/>
    <p:sldId id="653" r:id="rId16"/>
    <p:sldId id="270" r:id="rId17"/>
    <p:sldId id="483" r:id="rId18"/>
    <p:sldId id="274" r:id="rId19"/>
    <p:sldId id="645" r:id="rId20"/>
    <p:sldId id="493" r:id="rId21"/>
    <p:sldId id="486" r:id="rId22"/>
    <p:sldId id="492" r:id="rId23"/>
    <p:sldId id="648" r:id="rId24"/>
    <p:sldId id="671" r:id="rId25"/>
    <p:sldId id="665" r:id="rId26"/>
    <p:sldId id="673" r:id="rId27"/>
    <p:sldId id="26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1" autoAdjust="0"/>
    <p:restoredTop sz="96383" autoAdjust="0"/>
  </p:normalViewPr>
  <p:slideViewPr>
    <p:cSldViewPr snapToGrid="0">
      <p:cViewPr varScale="1">
        <p:scale>
          <a:sx n="75" d="100"/>
          <a:sy n="75" d="100"/>
        </p:scale>
        <p:origin x="53" y="3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FCC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44986</c:v>
                </c:pt>
                <c:pt idx="1">
                  <c:v>45078</c:v>
                </c:pt>
                <c:pt idx="2">
                  <c:v>45170</c:v>
                </c:pt>
                <c:pt idx="3">
                  <c:v>45261</c:v>
                </c:pt>
                <c:pt idx="4">
                  <c:v>45352</c:v>
                </c:pt>
                <c:pt idx="5">
                  <c:v>45444</c:v>
                </c:pt>
                <c:pt idx="6">
                  <c:v>45536</c:v>
                </c:pt>
                <c:pt idx="7">
                  <c:v>45627</c:v>
                </c:pt>
                <c:pt idx="8">
                  <c:v>45717</c:v>
                </c:pt>
              </c:numCache>
            </c:numRef>
          </c:cat>
          <c:val>
            <c:numRef>
              <c:f>Sheet1!$B$2:$B$10</c:f>
              <c:numCache>
                <c:formatCode>General</c:formatCode>
                <c:ptCount val="9"/>
                <c:pt idx="0">
                  <c:v>421</c:v>
                </c:pt>
                <c:pt idx="1">
                  <c:v>413</c:v>
                </c:pt>
                <c:pt idx="2">
                  <c:v>398</c:v>
                </c:pt>
                <c:pt idx="3">
                  <c:v>396</c:v>
                </c:pt>
                <c:pt idx="4">
                  <c:v>404</c:v>
                </c:pt>
                <c:pt idx="5">
                  <c:v>383</c:v>
                </c:pt>
                <c:pt idx="6">
                  <c:v>386</c:v>
                </c:pt>
                <c:pt idx="7">
                  <c:v>387</c:v>
                </c:pt>
                <c:pt idx="8">
                  <c:v>393</c:v>
                </c:pt>
              </c:numCache>
            </c:numRef>
          </c:val>
          <c:smooth val="0"/>
          <c:extLst>
            <c:ext xmlns:c16="http://schemas.microsoft.com/office/drawing/2014/chart" uri="{C3380CC4-5D6E-409C-BE32-E72D297353CC}">
              <c16:uniqueId val="{00000000-9289-4419-A7AB-29740DF50453}"/>
            </c:ext>
          </c:extLst>
        </c:ser>
        <c:ser>
          <c:idx val="1"/>
          <c:order val="1"/>
          <c:tx>
            <c:strRef>
              <c:f>Sheet1!$C$1</c:f>
              <c:strCache>
                <c:ptCount val="1"/>
                <c:pt idx="0">
                  <c:v>Center-based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44986</c:v>
                </c:pt>
                <c:pt idx="1">
                  <c:v>45078</c:v>
                </c:pt>
                <c:pt idx="2">
                  <c:v>45170</c:v>
                </c:pt>
                <c:pt idx="3">
                  <c:v>45261</c:v>
                </c:pt>
                <c:pt idx="4">
                  <c:v>45352</c:v>
                </c:pt>
                <c:pt idx="5">
                  <c:v>45444</c:v>
                </c:pt>
                <c:pt idx="6">
                  <c:v>45536</c:v>
                </c:pt>
                <c:pt idx="7">
                  <c:v>45627</c:v>
                </c:pt>
                <c:pt idx="8">
                  <c:v>45717</c:v>
                </c:pt>
              </c:numCache>
            </c:numRef>
          </c:cat>
          <c:val>
            <c:numRef>
              <c:f>Sheet1!$C$2:$C$10</c:f>
              <c:numCache>
                <c:formatCode>General</c:formatCode>
                <c:ptCount val="9"/>
                <c:pt idx="0">
                  <c:v>502</c:v>
                </c:pt>
                <c:pt idx="1">
                  <c:v>500</c:v>
                </c:pt>
                <c:pt idx="2">
                  <c:v>501</c:v>
                </c:pt>
                <c:pt idx="3">
                  <c:v>495</c:v>
                </c:pt>
                <c:pt idx="4">
                  <c:v>503</c:v>
                </c:pt>
                <c:pt idx="5">
                  <c:v>529</c:v>
                </c:pt>
                <c:pt idx="6">
                  <c:v>531</c:v>
                </c:pt>
                <c:pt idx="7">
                  <c:v>530</c:v>
                </c:pt>
                <c:pt idx="8">
                  <c:v>533</c:v>
                </c:pt>
              </c:numCache>
            </c:numRef>
          </c:val>
          <c:smooth val="0"/>
          <c:extLst>
            <c:ext xmlns:c16="http://schemas.microsoft.com/office/drawing/2014/chart" uri="{C3380CC4-5D6E-409C-BE32-E72D297353CC}">
              <c16:uniqueId val="{00000001-9289-4419-A7AB-29740DF50453}"/>
            </c:ext>
          </c:extLst>
        </c:ser>
        <c:ser>
          <c:idx val="2"/>
          <c:order val="2"/>
          <c:tx>
            <c:strRef>
              <c:f>Sheet1!$D$1</c:f>
              <c:strCache>
                <c:ptCount val="1"/>
                <c:pt idx="0">
                  <c:v>Afterschool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44986</c:v>
                </c:pt>
                <c:pt idx="1">
                  <c:v>45078</c:v>
                </c:pt>
                <c:pt idx="2">
                  <c:v>45170</c:v>
                </c:pt>
                <c:pt idx="3">
                  <c:v>45261</c:v>
                </c:pt>
                <c:pt idx="4">
                  <c:v>45352</c:v>
                </c:pt>
                <c:pt idx="5">
                  <c:v>45444</c:v>
                </c:pt>
                <c:pt idx="6">
                  <c:v>45536</c:v>
                </c:pt>
                <c:pt idx="7">
                  <c:v>45627</c:v>
                </c:pt>
                <c:pt idx="8">
                  <c:v>45717</c:v>
                </c:pt>
              </c:numCache>
            </c:numRef>
          </c:cat>
          <c:val>
            <c:numRef>
              <c:f>Sheet1!$D$2:$D$10</c:f>
              <c:numCache>
                <c:formatCode>General</c:formatCode>
                <c:ptCount val="9"/>
                <c:pt idx="0">
                  <c:v>144</c:v>
                </c:pt>
                <c:pt idx="1">
                  <c:v>144</c:v>
                </c:pt>
                <c:pt idx="2">
                  <c:v>146</c:v>
                </c:pt>
                <c:pt idx="3">
                  <c:v>141</c:v>
                </c:pt>
                <c:pt idx="4">
                  <c:v>143</c:v>
                </c:pt>
                <c:pt idx="5">
                  <c:v>148</c:v>
                </c:pt>
                <c:pt idx="6">
                  <c:v>150</c:v>
                </c:pt>
                <c:pt idx="7">
                  <c:v>154</c:v>
                </c:pt>
                <c:pt idx="8">
                  <c:v>154</c:v>
                </c:pt>
              </c:numCache>
            </c:numRef>
          </c:val>
          <c:smooth val="0"/>
          <c:extLst>
            <c:ext xmlns:c16="http://schemas.microsoft.com/office/drawing/2014/chart" uri="{C3380CC4-5D6E-409C-BE32-E72D297353CC}">
              <c16:uniqueId val="{00000002-9289-4419-A7AB-29740DF50453}"/>
            </c:ext>
          </c:extLst>
        </c:ser>
        <c:dLbls>
          <c:dLblPos val="t"/>
          <c:showLegendKey val="0"/>
          <c:showVal val="1"/>
          <c:showCatName val="0"/>
          <c:showSerName val="0"/>
          <c:showPercent val="0"/>
          <c:showBubbleSize val="0"/>
        </c:dLbls>
        <c:marker val="1"/>
        <c:smooth val="0"/>
        <c:axId val="642875456"/>
        <c:axId val="642872096"/>
      </c:lineChart>
      <c:dateAx>
        <c:axId val="6428754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72096"/>
        <c:crosses val="autoZero"/>
        <c:auto val="1"/>
        <c:lblOffset val="100"/>
        <c:baseTimeUnit val="months"/>
        <c:majorUnit val="3"/>
        <c:majorTimeUnit val="months"/>
      </c:dateAx>
      <c:valAx>
        <c:axId val="64287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7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Hiring in 2022</c:v>
                </c:pt>
              </c:strCache>
            </c:strRef>
          </c:tx>
          <c:spPr>
            <a:solidFill>
              <a:schemeClr val="accent2"/>
            </a:solidFill>
            <a:ln>
              <a:noFill/>
            </a:ln>
            <a:effectLst/>
          </c:spPr>
          <c:invertIfNegative val="0"/>
          <c:cat>
            <c:strRef>
              <c:f>Sheet1!$A$2:$A$4</c:f>
              <c:strCache>
                <c:ptCount val="3"/>
                <c:pt idx="0">
                  <c:v>Very or somewhat difficult</c:v>
                </c:pt>
                <c:pt idx="1">
                  <c:v>No hiring or neutral</c:v>
                </c:pt>
                <c:pt idx="2">
                  <c:v>Easy or somewhat easy</c:v>
                </c:pt>
              </c:strCache>
            </c:strRef>
          </c:cat>
          <c:val>
            <c:numRef>
              <c:f>Sheet1!$B$2:$B$4</c:f>
              <c:numCache>
                <c:formatCode>0%</c:formatCode>
                <c:ptCount val="3"/>
                <c:pt idx="0">
                  <c:v>0.96</c:v>
                </c:pt>
                <c:pt idx="1">
                  <c:v>0.03</c:v>
                </c:pt>
                <c:pt idx="2">
                  <c:v>0.02</c:v>
                </c:pt>
              </c:numCache>
            </c:numRef>
          </c:val>
          <c:extLst>
            <c:ext xmlns:c16="http://schemas.microsoft.com/office/drawing/2014/chart" uri="{C3380CC4-5D6E-409C-BE32-E72D297353CC}">
              <c16:uniqueId val="{00000001-EB69-43E2-BA68-BFB8AF1C90AD}"/>
            </c:ext>
          </c:extLst>
        </c:ser>
        <c:ser>
          <c:idx val="0"/>
          <c:order val="1"/>
          <c:tx>
            <c:strRef>
              <c:f>Sheet1!$C$1</c:f>
              <c:strCache>
                <c:ptCount val="1"/>
                <c:pt idx="0">
                  <c:v>Hiring in 2023</c:v>
                </c:pt>
              </c:strCache>
            </c:strRef>
          </c:tx>
          <c:spPr>
            <a:solidFill>
              <a:schemeClr val="accent1"/>
            </a:solidFill>
            <a:ln>
              <a:noFill/>
            </a:ln>
            <a:effectLst/>
          </c:spPr>
          <c:invertIfNegative val="0"/>
          <c:cat>
            <c:strRef>
              <c:f>Sheet1!$A$2:$A$4</c:f>
              <c:strCache>
                <c:ptCount val="3"/>
                <c:pt idx="0">
                  <c:v>Very or somewhat difficult</c:v>
                </c:pt>
                <c:pt idx="1">
                  <c:v>No hiring or neutral</c:v>
                </c:pt>
                <c:pt idx="2">
                  <c:v>Easy or somewhat easy</c:v>
                </c:pt>
              </c:strCache>
            </c:strRef>
          </c:cat>
          <c:val>
            <c:numRef>
              <c:f>Sheet1!$C$2:$C$4</c:f>
              <c:numCache>
                <c:formatCode>0%</c:formatCode>
                <c:ptCount val="3"/>
                <c:pt idx="0">
                  <c:v>0.79</c:v>
                </c:pt>
                <c:pt idx="1">
                  <c:v>0.14000000000000001</c:v>
                </c:pt>
                <c:pt idx="2">
                  <c:v>7.0000000000000007E-2</c:v>
                </c:pt>
              </c:numCache>
            </c:numRef>
          </c:val>
          <c:extLst>
            <c:ext xmlns:c16="http://schemas.microsoft.com/office/drawing/2014/chart" uri="{C3380CC4-5D6E-409C-BE32-E72D297353CC}">
              <c16:uniqueId val="{00000003-EB69-43E2-BA68-BFB8AF1C90AD}"/>
            </c:ext>
          </c:extLst>
        </c:ser>
        <c:ser>
          <c:idx val="2"/>
          <c:order val="2"/>
          <c:tx>
            <c:strRef>
              <c:f>Sheet1!$D$1</c:f>
              <c:strCache>
                <c:ptCount val="1"/>
                <c:pt idx="0">
                  <c:v>Hiring in 2024</c:v>
                </c:pt>
              </c:strCache>
            </c:strRef>
          </c:tx>
          <c:spPr>
            <a:solidFill>
              <a:schemeClr val="accent3"/>
            </a:solidFill>
            <a:ln>
              <a:noFill/>
            </a:ln>
            <a:effectLst/>
          </c:spPr>
          <c:invertIfNegative val="0"/>
          <c:cat>
            <c:strRef>
              <c:f>Sheet1!$A$2:$A$4</c:f>
              <c:strCache>
                <c:ptCount val="3"/>
                <c:pt idx="0">
                  <c:v>Very or somewhat difficult</c:v>
                </c:pt>
                <c:pt idx="1">
                  <c:v>No hiring or neutral</c:v>
                </c:pt>
                <c:pt idx="2">
                  <c:v>Easy or somewhat easy</c:v>
                </c:pt>
              </c:strCache>
            </c:strRef>
          </c:cat>
          <c:val>
            <c:numRef>
              <c:f>Sheet1!$D$2:$D$4</c:f>
              <c:numCache>
                <c:formatCode>0%</c:formatCode>
                <c:ptCount val="3"/>
                <c:pt idx="0">
                  <c:v>0.69</c:v>
                </c:pt>
                <c:pt idx="1">
                  <c:v>0.2</c:v>
                </c:pt>
                <c:pt idx="2">
                  <c:v>0.11</c:v>
                </c:pt>
              </c:numCache>
            </c:numRef>
          </c:val>
          <c:extLst>
            <c:ext xmlns:c16="http://schemas.microsoft.com/office/drawing/2014/chart" uri="{C3380CC4-5D6E-409C-BE32-E72D297353CC}">
              <c16:uniqueId val="{00000000-3474-486F-AF72-17B5C38FCF2C}"/>
            </c:ext>
          </c:extLst>
        </c:ser>
        <c:dLbls>
          <c:showLegendKey val="0"/>
          <c:showVal val="0"/>
          <c:showCatName val="0"/>
          <c:showSerName val="0"/>
          <c:showPercent val="0"/>
          <c:showBubbleSize val="0"/>
        </c:dLbls>
        <c:gapWidth val="219"/>
        <c:overlap val="-27"/>
        <c:axId val="1173715296"/>
        <c:axId val="1173721056"/>
      </c:barChart>
      <c:catAx>
        <c:axId val="11737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3721056"/>
        <c:crosses val="autoZero"/>
        <c:auto val="1"/>
        <c:lblAlgn val="ctr"/>
        <c:lblOffset val="100"/>
        <c:noMultiLvlLbl val="0"/>
      </c:catAx>
      <c:valAx>
        <c:axId val="1173721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371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who reported a significant increase in the expense category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FCCH</c:v>
                </c:pt>
              </c:strCache>
            </c:strRef>
          </c:tx>
          <c:spPr>
            <a:solidFill>
              <a:schemeClr val="accent1"/>
            </a:solidFill>
            <a:ln>
              <a:noFill/>
            </a:ln>
            <a:effectLst/>
          </c:spPr>
          <c:invertIfNegative val="0"/>
          <c:cat>
            <c:strRef>
              <c:f>Sheet1!$A$2:$A$11</c:f>
              <c:strCache>
                <c:ptCount val="10"/>
                <c:pt idx="0">
                  <c:v>Payroll</c:v>
                </c:pt>
                <c:pt idx="1">
                  <c:v>Food</c:v>
                </c:pt>
                <c:pt idx="2">
                  <c:v>Health insurance</c:v>
                </c:pt>
                <c:pt idx="3">
                  <c:v>Rent/mortgage</c:v>
                </c:pt>
                <c:pt idx="4">
                  <c:v>Utilities</c:v>
                </c:pt>
                <c:pt idx="5">
                  <c:v>Insurance</c:v>
                </c:pt>
                <c:pt idx="6">
                  <c:v>Maintenance</c:v>
                </c:pt>
                <c:pt idx="7">
                  <c:v>Transportation</c:v>
                </c:pt>
                <c:pt idx="8">
                  <c:v>Supplies</c:v>
                </c:pt>
                <c:pt idx="9">
                  <c:v>Learning materials</c:v>
                </c:pt>
              </c:strCache>
            </c:strRef>
          </c:cat>
          <c:val>
            <c:numRef>
              <c:f>Sheet1!$B$2:$B$11</c:f>
              <c:numCache>
                <c:formatCode>0.00%</c:formatCode>
                <c:ptCount val="10"/>
                <c:pt idx="0">
                  <c:v>0.17649999999999999</c:v>
                </c:pt>
                <c:pt idx="1">
                  <c:v>0.59089999999999998</c:v>
                </c:pt>
                <c:pt idx="2">
                  <c:v>0.1628</c:v>
                </c:pt>
                <c:pt idx="3">
                  <c:v>0.12939999999999999</c:v>
                </c:pt>
                <c:pt idx="4">
                  <c:v>0.43180000000000002</c:v>
                </c:pt>
                <c:pt idx="5">
                  <c:v>0.25</c:v>
                </c:pt>
                <c:pt idx="6">
                  <c:v>0.39079999999999998</c:v>
                </c:pt>
                <c:pt idx="7">
                  <c:v>5.7500000000000002E-2</c:v>
                </c:pt>
                <c:pt idx="8">
                  <c:v>0.45979999999999999</c:v>
                </c:pt>
                <c:pt idx="9">
                  <c:v>0.45450000000000002</c:v>
                </c:pt>
              </c:numCache>
            </c:numRef>
          </c:val>
          <c:extLst>
            <c:ext xmlns:c16="http://schemas.microsoft.com/office/drawing/2014/chart" uri="{C3380CC4-5D6E-409C-BE32-E72D297353CC}">
              <c16:uniqueId val="{00000000-FD61-48DC-9B38-2CE55E5DD2F8}"/>
            </c:ext>
          </c:extLst>
        </c:ser>
        <c:ser>
          <c:idx val="1"/>
          <c:order val="1"/>
          <c:tx>
            <c:strRef>
              <c:f>Sheet1!$C$1</c:f>
              <c:strCache>
                <c:ptCount val="1"/>
                <c:pt idx="0">
                  <c:v>CB &amp; AS</c:v>
                </c:pt>
              </c:strCache>
            </c:strRef>
          </c:tx>
          <c:spPr>
            <a:solidFill>
              <a:schemeClr val="accent2"/>
            </a:solidFill>
            <a:ln>
              <a:noFill/>
            </a:ln>
            <a:effectLst/>
          </c:spPr>
          <c:invertIfNegative val="0"/>
          <c:cat>
            <c:strRef>
              <c:f>Sheet1!$A$2:$A$11</c:f>
              <c:strCache>
                <c:ptCount val="10"/>
                <c:pt idx="0">
                  <c:v>Payroll</c:v>
                </c:pt>
                <c:pt idx="1">
                  <c:v>Food</c:v>
                </c:pt>
                <c:pt idx="2">
                  <c:v>Health insurance</c:v>
                </c:pt>
                <c:pt idx="3">
                  <c:v>Rent/mortgage</c:v>
                </c:pt>
                <c:pt idx="4">
                  <c:v>Utilities</c:v>
                </c:pt>
                <c:pt idx="5">
                  <c:v>Insurance</c:v>
                </c:pt>
                <c:pt idx="6">
                  <c:v>Maintenance</c:v>
                </c:pt>
                <c:pt idx="7">
                  <c:v>Transportation</c:v>
                </c:pt>
                <c:pt idx="8">
                  <c:v>Supplies</c:v>
                </c:pt>
                <c:pt idx="9">
                  <c:v>Learning materials</c:v>
                </c:pt>
              </c:strCache>
            </c:strRef>
          </c:cat>
          <c:val>
            <c:numRef>
              <c:f>Sheet1!$C$2:$C$11</c:f>
              <c:numCache>
                <c:formatCode>0.00%</c:formatCode>
                <c:ptCount val="10"/>
                <c:pt idx="0">
                  <c:v>0.41889999999999999</c:v>
                </c:pt>
                <c:pt idx="1">
                  <c:v>0.26029999999999998</c:v>
                </c:pt>
                <c:pt idx="2">
                  <c:v>0.31080000000000002</c:v>
                </c:pt>
                <c:pt idx="3">
                  <c:v>0.1351</c:v>
                </c:pt>
                <c:pt idx="4">
                  <c:v>0.18920000000000001</c:v>
                </c:pt>
                <c:pt idx="5">
                  <c:v>0.37330000000000002</c:v>
                </c:pt>
                <c:pt idx="6">
                  <c:v>0.2</c:v>
                </c:pt>
                <c:pt idx="7">
                  <c:v>0.04</c:v>
                </c:pt>
                <c:pt idx="8">
                  <c:v>0.22670000000000001</c:v>
                </c:pt>
                <c:pt idx="9">
                  <c:v>0.2</c:v>
                </c:pt>
              </c:numCache>
            </c:numRef>
          </c:val>
          <c:extLst>
            <c:ext xmlns:c16="http://schemas.microsoft.com/office/drawing/2014/chart" uri="{C3380CC4-5D6E-409C-BE32-E72D297353CC}">
              <c16:uniqueId val="{00000001-FD61-48DC-9B38-2CE55E5DD2F8}"/>
            </c:ext>
          </c:extLst>
        </c:ser>
        <c:dLbls>
          <c:showLegendKey val="0"/>
          <c:showVal val="0"/>
          <c:showCatName val="0"/>
          <c:showSerName val="0"/>
          <c:showPercent val="0"/>
          <c:showBubbleSize val="0"/>
        </c:dLbls>
        <c:gapWidth val="219"/>
        <c:axId val="784711648"/>
        <c:axId val="784713448"/>
      </c:barChart>
      <c:catAx>
        <c:axId val="78471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713448"/>
        <c:crosses val="autoZero"/>
        <c:auto val="1"/>
        <c:lblAlgn val="ctr"/>
        <c:lblOffset val="100"/>
        <c:noMultiLvlLbl val="0"/>
      </c:catAx>
      <c:valAx>
        <c:axId val="7847134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71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Programs</a:t>
            </a:r>
            <a:r>
              <a:rPr lang="en-US" baseline="0" dirty="0"/>
              <a:t> increasing tuition over time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Sheet1!$A$2:$A$3</c:f>
              <c:strCache>
                <c:ptCount val="2"/>
                <c:pt idx="0">
                  <c:v>FCCH</c:v>
                </c:pt>
                <c:pt idx="1">
                  <c:v>CB &amp; AS</c:v>
                </c:pt>
              </c:strCache>
            </c:strRef>
          </c:cat>
          <c:val>
            <c:numRef>
              <c:f>Sheet1!$B$2:$B$3</c:f>
              <c:numCache>
                <c:formatCode>0%</c:formatCode>
                <c:ptCount val="2"/>
                <c:pt idx="0">
                  <c:v>0.41</c:v>
                </c:pt>
                <c:pt idx="1">
                  <c:v>0.78</c:v>
                </c:pt>
              </c:numCache>
            </c:numRef>
          </c:val>
          <c:extLst>
            <c:ext xmlns:c16="http://schemas.microsoft.com/office/drawing/2014/chart" uri="{C3380CC4-5D6E-409C-BE32-E72D297353CC}">
              <c16:uniqueId val="{00000000-7BFF-4A60-8313-F74664D8F3D2}"/>
            </c:ext>
          </c:extLst>
        </c:ser>
        <c:ser>
          <c:idx val="1"/>
          <c:order val="1"/>
          <c:tx>
            <c:strRef>
              <c:f>Sheet1!$C$1</c:f>
              <c:strCache>
                <c:ptCount val="1"/>
                <c:pt idx="0">
                  <c:v>2024</c:v>
                </c:pt>
              </c:strCache>
            </c:strRef>
          </c:tx>
          <c:spPr>
            <a:solidFill>
              <a:schemeClr val="accent2"/>
            </a:solidFill>
            <a:ln>
              <a:noFill/>
            </a:ln>
            <a:effectLst/>
          </c:spPr>
          <c:invertIfNegative val="0"/>
          <c:cat>
            <c:strRef>
              <c:f>Sheet1!$A$2:$A$3</c:f>
              <c:strCache>
                <c:ptCount val="2"/>
                <c:pt idx="0">
                  <c:v>FCCH</c:v>
                </c:pt>
                <c:pt idx="1">
                  <c:v>CB &amp; AS</c:v>
                </c:pt>
              </c:strCache>
            </c:strRef>
          </c:cat>
          <c:val>
            <c:numRef>
              <c:f>Sheet1!$C$2:$C$3</c:f>
              <c:numCache>
                <c:formatCode>0%</c:formatCode>
                <c:ptCount val="2"/>
                <c:pt idx="0">
                  <c:v>0.53</c:v>
                </c:pt>
                <c:pt idx="1">
                  <c:v>0.64</c:v>
                </c:pt>
              </c:numCache>
            </c:numRef>
          </c:val>
          <c:extLst>
            <c:ext xmlns:c16="http://schemas.microsoft.com/office/drawing/2014/chart" uri="{C3380CC4-5D6E-409C-BE32-E72D297353CC}">
              <c16:uniqueId val="{00000001-7BFF-4A60-8313-F74664D8F3D2}"/>
            </c:ext>
          </c:extLst>
        </c:ser>
        <c:ser>
          <c:idx val="2"/>
          <c:order val="2"/>
          <c:tx>
            <c:strRef>
              <c:f>Sheet1!$D$1</c:f>
              <c:strCache>
                <c:ptCount val="1"/>
                <c:pt idx="0">
                  <c:v>Plan to 2025</c:v>
                </c:pt>
              </c:strCache>
            </c:strRef>
          </c:tx>
          <c:spPr>
            <a:solidFill>
              <a:schemeClr val="accent3"/>
            </a:solidFill>
            <a:ln>
              <a:noFill/>
            </a:ln>
            <a:effectLst/>
          </c:spPr>
          <c:invertIfNegative val="0"/>
          <c:cat>
            <c:strRef>
              <c:f>Sheet1!$A$2:$A$3</c:f>
              <c:strCache>
                <c:ptCount val="2"/>
                <c:pt idx="0">
                  <c:v>FCCH</c:v>
                </c:pt>
                <c:pt idx="1">
                  <c:v>CB &amp; AS</c:v>
                </c:pt>
              </c:strCache>
            </c:strRef>
          </c:cat>
          <c:val>
            <c:numRef>
              <c:f>Sheet1!$D$2:$D$3</c:f>
              <c:numCache>
                <c:formatCode>0%</c:formatCode>
                <c:ptCount val="2"/>
                <c:pt idx="0">
                  <c:v>0.28000000000000003</c:v>
                </c:pt>
                <c:pt idx="1">
                  <c:v>0.72</c:v>
                </c:pt>
              </c:numCache>
            </c:numRef>
          </c:val>
          <c:extLst>
            <c:ext xmlns:c16="http://schemas.microsoft.com/office/drawing/2014/chart" uri="{C3380CC4-5D6E-409C-BE32-E72D297353CC}">
              <c16:uniqueId val="{00000002-7BFF-4A60-8313-F74664D8F3D2}"/>
            </c:ext>
          </c:extLst>
        </c:ser>
        <c:dLbls>
          <c:showLegendKey val="0"/>
          <c:showVal val="0"/>
          <c:showCatName val="0"/>
          <c:showSerName val="0"/>
          <c:showPercent val="0"/>
          <c:showBubbleSize val="0"/>
        </c:dLbls>
        <c:gapWidth val="219"/>
        <c:overlap val="-27"/>
        <c:axId val="841348936"/>
        <c:axId val="841349296"/>
      </c:barChart>
      <c:catAx>
        <c:axId val="84134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1349296"/>
        <c:crosses val="autoZero"/>
        <c:auto val="1"/>
        <c:lblAlgn val="ctr"/>
        <c:lblOffset val="100"/>
        <c:noMultiLvlLbl val="0"/>
      </c:catAx>
      <c:valAx>
        <c:axId val="841349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134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FCCH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Accounting</c:v>
                </c:pt>
                <c:pt idx="1">
                  <c:v>CCMS</c:v>
                </c:pt>
                <c:pt idx="2">
                  <c:v>Hiring platform</c:v>
                </c:pt>
                <c:pt idx="3">
                  <c:v>Payroll</c:v>
                </c:pt>
                <c:pt idx="4">
                  <c:v>Web mgmt</c:v>
                </c:pt>
              </c:strCache>
            </c:strRef>
          </c:cat>
          <c:val>
            <c:numRef>
              <c:f>Sheet1!$B$2:$F$2</c:f>
              <c:numCache>
                <c:formatCode>General</c:formatCode>
                <c:ptCount val="5"/>
                <c:pt idx="0">
                  <c:v>0.21840000000000001</c:v>
                </c:pt>
                <c:pt idx="1">
                  <c:v>0.22989999999999999</c:v>
                </c:pt>
                <c:pt idx="2">
                  <c:v>0</c:v>
                </c:pt>
                <c:pt idx="3">
                  <c:v>0.22989999999999999</c:v>
                </c:pt>
                <c:pt idx="4">
                  <c:v>4.598E-2</c:v>
                </c:pt>
              </c:numCache>
            </c:numRef>
          </c:val>
          <c:extLst>
            <c:ext xmlns:c16="http://schemas.microsoft.com/office/drawing/2014/chart" uri="{C3380CC4-5D6E-409C-BE32-E72D297353CC}">
              <c16:uniqueId val="{00000000-D11F-4D30-9C04-7C0A0526E7DF}"/>
            </c:ext>
          </c:extLst>
        </c:ser>
        <c:ser>
          <c:idx val="3"/>
          <c:order val="3"/>
          <c:tx>
            <c:strRef>
              <c:f>Sheet1!$A$5</c:f>
              <c:strCache>
                <c:ptCount val="1"/>
                <c:pt idx="0">
                  <c:v>CB&amp;AS 2025</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Accounting</c:v>
                </c:pt>
                <c:pt idx="1">
                  <c:v>CCMS</c:v>
                </c:pt>
                <c:pt idx="2">
                  <c:v>Hiring platform</c:v>
                </c:pt>
                <c:pt idx="3">
                  <c:v>Payroll</c:v>
                </c:pt>
                <c:pt idx="4">
                  <c:v>Web mgmt</c:v>
                </c:pt>
              </c:strCache>
            </c:strRef>
          </c:cat>
          <c:val>
            <c:numRef>
              <c:f>Sheet1!$B$5:$F$5</c:f>
              <c:numCache>
                <c:formatCode>General</c:formatCode>
                <c:ptCount val="5"/>
                <c:pt idx="0">
                  <c:v>0.81330000000000002</c:v>
                </c:pt>
                <c:pt idx="1">
                  <c:v>0.66669999999999996</c:v>
                </c:pt>
                <c:pt idx="2">
                  <c:v>0.33300000000000002</c:v>
                </c:pt>
                <c:pt idx="3">
                  <c:v>0.54669999999999996</c:v>
                </c:pt>
                <c:pt idx="4">
                  <c:v>0.38669999999999999</c:v>
                </c:pt>
              </c:numCache>
            </c:numRef>
          </c:val>
          <c:extLst>
            <c:ext xmlns:c16="http://schemas.microsoft.com/office/drawing/2014/chart" uri="{C3380CC4-5D6E-409C-BE32-E72D297353CC}">
              <c16:uniqueId val="{00000000-FF16-43DF-ABA9-82474F0DF783}"/>
            </c:ext>
          </c:extLst>
        </c:ser>
        <c:dLbls>
          <c:dLblPos val="outEnd"/>
          <c:showLegendKey val="0"/>
          <c:showVal val="1"/>
          <c:showCatName val="0"/>
          <c:showSerName val="0"/>
          <c:showPercent val="0"/>
          <c:showBubbleSize val="0"/>
        </c:dLbls>
        <c:gapWidth val="219"/>
        <c:overlap val="-27"/>
        <c:axId val="936625352"/>
        <c:axId val="936627152"/>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FCCH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Sheet1!$B$1:$F$1</c15:sqref>
                        </c15:formulaRef>
                      </c:ext>
                    </c:extLst>
                    <c:strCache>
                      <c:ptCount val="5"/>
                      <c:pt idx="0">
                        <c:v>Accounting</c:v>
                      </c:pt>
                      <c:pt idx="1">
                        <c:v>CCMS</c:v>
                      </c:pt>
                      <c:pt idx="2">
                        <c:v>Hiring platform</c:v>
                      </c:pt>
                      <c:pt idx="3">
                        <c:v>Payroll</c:v>
                      </c:pt>
                      <c:pt idx="4">
                        <c:v>Web mgmt</c:v>
                      </c:pt>
                    </c:strCache>
                  </c:strRef>
                </c:cat>
                <c:val>
                  <c:numRef>
                    <c:extLst>
                      <c:ext uri="{02D57815-91ED-43cb-92C2-25804820EDAC}">
                        <c15:formulaRef>
                          <c15:sqref>Sheet1!$B$3:$F$3</c15:sqref>
                        </c15:formulaRef>
                      </c:ext>
                    </c:extLst>
                    <c:numCache>
                      <c:formatCode>General</c:formatCode>
                      <c:ptCount val="5"/>
                      <c:pt idx="0">
                        <c:v>0.16</c:v>
                      </c:pt>
                      <c:pt idx="1">
                        <c:v>0.41</c:v>
                      </c:pt>
                      <c:pt idx="2">
                        <c:v>0</c:v>
                      </c:pt>
                      <c:pt idx="3">
                        <c:v>0</c:v>
                      </c:pt>
                      <c:pt idx="4">
                        <c:v>0.11</c:v>
                      </c:pt>
                    </c:numCache>
                  </c:numRef>
                </c:val>
                <c:extLst>
                  <c:ext xmlns:c16="http://schemas.microsoft.com/office/drawing/2014/chart" uri="{C3380CC4-5D6E-409C-BE32-E72D297353CC}">
                    <c16:uniqueId val="{00000001-D11F-4D30-9C04-7C0A0526E7D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FCCH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Accounting</c:v>
                      </c:pt>
                      <c:pt idx="1">
                        <c:v>CCMS</c:v>
                      </c:pt>
                      <c:pt idx="2">
                        <c:v>Hiring platform</c:v>
                      </c:pt>
                      <c:pt idx="3">
                        <c:v>Payroll</c:v>
                      </c:pt>
                      <c:pt idx="4">
                        <c:v>Web mgmt</c:v>
                      </c:pt>
                    </c:strCache>
                  </c:strRef>
                </c:cat>
                <c:val>
                  <c:numRef>
                    <c:extLst xmlns:c15="http://schemas.microsoft.com/office/drawing/2012/chart">
                      <c:ext xmlns:c15="http://schemas.microsoft.com/office/drawing/2012/chart" uri="{02D57815-91ED-43cb-92C2-25804820EDAC}">
                        <c15:formulaRef>
                          <c15:sqref>Sheet1!$B$4:$F$4</c15:sqref>
                        </c15:formulaRef>
                      </c:ext>
                    </c:extLst>
                    <c:numCache>
                      <c:formatCode>General</c:formatCode>
                      <c:ptCount val="5"/>
                      <c:pt idx="0">
                        <c:v>0.18</c:v>
                      </c:pt>
                      <c:pt idx="1">
                        <c:v>0.26</c:v>
                      </c:pt>
                      <c:pt idx="2">
                        <c:v>0.02</c:v>
                      </c:pt>
                      <c:pt idx="3">
                        <c:v>0.02</c:v>
                      </c:pt>
                      <c:pt idx="4">
                        <c:v>0.02</c:v>
                      </c:pt>
                    </c:numCache>
                  </c:numRef>
                </c:val>
                <c:extLst xmlns:c15="http://schemas.microsoft.com/office/drawing/2012/chart">
                  <c:ext xmlns:c16="http://schemas.microsoft.com/office/drawing/2014/chart" uri="{C3380CC4-5D6E-409C-BE32-E72D297353CC}">
                    <c16:uniqueId val="{00000002-D11F-4D30-9C04-7C0A0526E7D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CB&amp;AS 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Accounting</c:v>
                      </c:pt>
                      <c:pt idx="1">
                        <c:v>CCMS</c:v>
                      </c:pt>
                      <c:pt idx="2">
                        <c:v>Hiring platform</c:v>
                      </c:pt>
                      <c:pt idx="3">
                        <c:v>Payroll</c:v>
                      </c:pt>
                      <c:pt idx="4">
                        <c:v>Web mgmt</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0.71</c:v>
                      </c:pt>
                      <c:pt idx="1">
                        <c:v>0.56999999999999995</c:v>
                      </c:pt>
                      <c:pt idx="2">
                        <c:v>0.43</c:v>
                      </c:pt>
                      <c:pt idx="3">
                        <c:v>0.43</c:v>
                      </c:pt>
                      <c:pt idx="4">
                        <c:v>0.24</c:v>
                      </c:pt>
                    </c:numCache>
                  </c:numRef>
                </c:val>
                <c:extLst xmlns:c15="http://schemas.microsoft.com/office/drawing/2012/chart">
                  <c:ext xmlns:c16="http://schemas.microsoft.com/office/drawing/2014/chart" uri="{C3380CC4-5D6E-409C-BE32-E72D297353CC}">
                    <c16:uniqueId val="{00000001-FF16-43DF-ABA9-82474F0DF78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CB&amp;AS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Accounting</c:v>
                      </c:pt>
                      <c:pt idx="1">
                        <c:v>CCMS</c:v>
                      </c:pt>
                      <c:pt idx="2">
                        <c:v>Hiring platform</c:v>
                      </c:pt>
                      <c:pt idx="3">
                        <c:v>Payroll</c:v>
                      </c:pt>
                      <c:pt idx="4">
                        <c:v>Web mgmt</c:v>
                      </c:pt>
                    </c:strCache>
                  </c:strRef>
                </c:cat>
                <c:val>
                  <c:numRef>
                    <c:extLst xmlns:c15="http://schemas.microsoft.com/office/drawing/2012/chart">
                      <c:ext xmlns:c15="http://schemas.microsoft.com/office/drawing/2012/chart" uri="{02D57815-91ED-43cb-92C2-25804820EDAC}">
                        <c15:formulaRef>
                          <c15:sqref>Sheet1!$B$7:$F$7</c15:sqref>
                        </c15:formulaRef>
                      </c:ext>
                    </c:extLst>
                    <c:numCache>
                      <c:formatCode>General</c:formatCode>
                      <c:ptCount val="5"/>
                      <c:pt idx="0">
                        <c:v>0.74</c:v>
                      </c:pt>
                      <c:pt idx="1">
                        <c:v>0.69</c:v>
                      </c:pt>
                      <c:pt idx="2">
                        <c:v>0.66</c:v>
                      </c:pt>
                      <c:pt idx="3">
                        <c:v>0.55000000000000004</c:v>
                      </c:pt>
                      <c:pt idx="4">
                        <c:v>0.28000000000000003</c:v>
                      </c:pt>
                    </c:numCache>
                  </c:numRef>
                </c:val>
                <c:extLst xmlns:c15="http://schemas.microsoft.com/office/drawing/2012/chart">
                  <c:ext xmlns:c16="http://schemas.microsoft.com/office/drawing/2014/chart" uri="{C3380CC4-5D6E-409C-BE32-E72D297353CC}">
                    <c16:uniqueId val="{00000002-FF16-43DF-ABA9-82474F0DF783}"/>
                  </c:ext>
                </c:extLst>
              </c15:ser>
            </c15:filteredBarSeries>
          </c:ext>
        </c:extLst>
      </c:barChart>
      <c:catAx>
        <c:axId val="93662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627152"/>
        <c:crosses val="autoZero"/>
        <c:auto val="1"/>
        <c:lblAlgn val="ctr"/>
        <c:lblOffset val="100"/>
        <c:noMultiLvlLbl val="0"/>
      </c:catAx>
      <c:valAx>
        <c:axId val="936627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62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FCCH</c:v>
                </c:pt>
              </c:strCache>
            </c:strRef>
          </c:tx>
          <c:spPr>
            <a:solidFill>
              <a:schemeClr val="accent1"/>
            </a:solidFill>
            <a:ln>
              <a:noFill/>
            </a:ln>
            <a:effectLst/>
          </c:spPr>
          <c:invertIfNegative val="0"/>
          <c:cat>
            <c:strRef>
              <c:f>Sheet1!$A$2:$A$9</c:f>
              <c:strCache>
                <c:ptCount val="8"/>
                <c:pt idx="0">
                  <c:v>UPK</c:v>
                </c:pt>
                <c:pt idx="1">
                  <c:v>CCFAP</c:v>
                </c:pt>
                <c:pt idx="2">
                  <c:v>CACFP</c:v>
                </c:pt>
                <c:pt idx="3">
                  <c:v>Commerce/Comm Devel</c:v>
                </c:pt>
                <c:pt idx="4">
                  <c:v>Room for Me/Afterschool</c:v>
                </c:pt>
                <c:pt idx="5">
                  <c:v>Infant/Toddler Capacity</c:v>
                </c:pt>
                <c:pt idx="6">
                  <c:v>Building Bright Futures</c:v>
                </c:pt>
                <c:pt idx="7">
                  <c:v>Farm to Early Care</c:v>
                </c:pt>
              </c:strCache>
            </c:strRef>
          </c:cat>
          <c:val>
            <c:numRef>
              <c:f>Sheet1!$B$2:$B$9</c:f>
              <c:numCache>
                <c:formatCode>General</c:formatCode>
                <c:ptCount val="8"/>
                <c:pt idx="0">
                  <c:v>0.10345</c:v>
                </c:pt>
                <c:pt idx="1">
                  <c:v>0.73560000000000003</c:v>
                </c:pt>
                <c:pt idx="2">
                  <c:v>0.37930999999999998</c:v>
                </c:pt>
                <c:pt idx="3">
                  <c:v>0.16089999999999999</c:v>
                </c:pt>
                <c:pt idx="4">
                  <c:v>0</c:v>
                </c:pt>
                <c:pt idx="5">
                  <c:v>0.12640000000000001</c:v>
                </c:pt>
                <c:pt idx="6">
                  <c:v>2.3E-2</c:v>
                </c:pt>
                <c:pt idx="7">
                  <c:v>3.4500000000000003E-2</c:v>
                </c:pt>
              </c:numCache>
            </c:numRef>
          </c:val>
          <c:extLst>
            <c:ext xmlns:c16="http://schemas.microsoft.com/office/drawing/2014/chart" uri="{C3380CC4-5D6E-409C-BE32-E72D297353CC}">
              <c16:uniqueId val="{00000000-5377-4AD5-A01B-A180E9797699}"/>
            </c:ext>
          </c:extLst>
        </c:ser>
        <c:ser>
          <c:idx val="1"/>
          <c:order val="1"/>
          <c:tx>
            <c:strRef>
              <c:f>Sheet1!$C$1</c:f>
              <c:strCache>
                <c:ptCount val="1"/>
                <c:pt idx="0">
                  <c:v>CB&amp;AS</c:v>
                </c:pt>
              </c:strCache>
            </c:strRef>
          </c:tx>
          <c:spPr>
            <a:solidFill>
              <a:schemeClr val="accent2"/>
            </a:solidFill>
            <a:ln>
              <a:noFill/>
            </a:ln>
            <a:effectLst/>
          </c:spPr>
          <c:invertIfNegative val="0"/>
          <c:cat>
            <c:strRef>
              <c:f>Sheet1!$A$2:$A$9</c:f>
              <c:strCache>
                <c:ptCount val="8"/>
                <c:pt idx="0">
                  <c:v>UPK</c:v>
                </c:pt>
                <c:pt idx="1">
                  <c:v>CCFAP</c:v>
                </c:pt>
                <c:pt idx="2">
                  <c:v>CACFP</c:v>
                </c:pt>
                <c:pt idx="3">
                  <c:v>Commerce/Comm Devel</c:v>
                </c:pt>
                <c:pt idx="4">
                  <c:v>Room for Me/Afterschool</c:v>
                </c:pt>
                <c:pt idx="5">
                  <c:v>Infant/Toddler Capacity</c:v>
                </c:pt>
                <c:pt idx="6">
                  <c:v>Building Bright Futures</c:v>
                </c:pt>
                <c:pt idx="7">
                  <c:v>Farm to Early Care</c:v>
                </c:pt>
              </c:strCache>
            </c:strRef>
          </c:cat>
          <c:val>
            <c:numRef>
              <c:f>Sheet1!$C$2:$C$9</c:f>
              <c:numCache>
                <c:formatCode>General</c:formatCode>
                <c:ptCount val="8"/>
                <c:pt idx="0">
                  <c:v>0.66669999999999996</c:v>
                </c:pt>
                <c:pt idx="1">
                  <c:v>1</c:v>
                </c:pt>
                <c:pt idx="2">
                  <c:v>0.24</c:v>
                </c:pt>
                <c:pt idx="3">
                  <c:v>7.0000000000000007E-2</c:v>
                </c:pt>
                <c:pt idx="4">
                  <c:v>0.05</c:v>
                </c:pt>
                <c:pt idx="5">
                  <c:v>0.23</c:v>
                </c:pt>
                <c:pt idx="6">
                  <c:v>0.107</c:v>
                </c:pt>
                <c:pt idx="7">
                  <c:v>0.187</c:v>
                </c:pt>
              </c:numCache>
            </c:numRef>
          </c:val>
          <c:extLst>
            <c:ext xmlns:c16="http://schemas.microsoft.com/office/drawing/2014/chart" uri="{C3380CC4-5D6E-409C-BE32-E72D297353CC}">
              <c16:uniqueId val="{00000000-E222-4E00-8C67-F6C035C85652}"/>
            </c:ext>
          </c:extLst>
        </c:ser>
        <c:dLbls>
          <c:showLegendKey val="0"/>
          <c:showVal val="0"/>
          <c:showCatName val="0"/>
          <c:showSerName val="0"/>
          <c:showPercent val="0"/>
          <c:showBubbleSize val="0"/>
        </c:dLbls>
        <c:gapWidth val="182"/>
        <c:axId val="910138752"/>
        <c:axId val="910137672"/>
      </c:barChart>
      <c:catAx>
        <c:axId val="9101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137672"/>
        <c:crosses val="autoZero"/>
        <c:auto val="1"/>
        <c:lblAlgn val="ctr"/>
        <c:lblOffset val="100"/>
        <c:noMultiLvlLbl val="0"/>
      </c:catAx>
      <c:valAx>
        <c:axId val="9101376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13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FCCH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Took out business loan</c:v>
                </c:pt>
                <c:pt idx="1">
                  <c:v>Used high-interest financing</c:v>
                </c:pt>
                <c:pt idx="2">
                  <c:v>Did not pay myself at times</c:v>
                </c:pt>
              </c:strCache>
            </c:strRef>
          </c:cat>
          <c:val>
            <c:numRef>
              <c:f>Sheet1!$B$2:$B$4</c:f>
              <c:numCache>
                <c:formatCode>General</c:formatCode>
                <c:ptCount val="3"/>
                <c:pt idx="0">
                  <c:v>0.02</c:v>
                </c:pt>
                <c:pt idx="1">
                  <c:v>0.22</c:v>
                </c:pt>
                <c:pt idx="2">
                  <c:v>0.28000000000000003</c:v>
                </c:pt>
              </c:numCache>
            </c:numRef>
          </c:val>
          <c:extLst>
            <c:ext xmlns:c16="http://schemas.microsoft.com/office/drawing/2014/chart" uri="{C3380CC4-5D6E-409C-BE32-E72D297353CC}">
              <c16:uniqueId val="{00000000-1F5E-40D5-A15D-6E2D9316D367}"/>
            </c:ext>
          </c:extLst>
        </c:ser>
        <c:ser>
          <c:idx val="1"/>
          <c:order val="1"/>
          <c:tx>
            <c:strRef>
              <c:f>Sheet1!$C$1</c:f>
              <c:strCache>
                <c:ptCount val="1"/>
                <c:pt idx="0">
                  <c:v>CB &amp; AS 2025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Took out business loan</c:v>
                </c:pt>
                <c:pt idx="1">
                  <c:v>Used high-interest financing</c:v>
                </c:pt>
                <c:pt idx="2">
                  <c:v>Did not pay myself at times</c:v>
                </c:pt>
              </c:strCache>
            </c:strRef>
          </c:cat>
          <c:val>
            <c:numRef>
              <c:f>Sheet1!$C$2:$C$4</c:f>
              <c:numCache>
                <c:formatCode>General</c:formatCode>
                <c:ptCount val="3"/>
                <c:pt idx="0">
                  <c:v>0.08</c:v>
                </c:pt>
                <c:pt idx="1">
                  <c:v>0.04</c:v>
                </c:pt>
                <c:pt idx="2">
                  <c:v>0.17</c:v>
                </c:pt>
              </c:numCache>
            </c:numRef>
          </c:val>
          <c:extLst>
            <c:ext xmlns:c16="http://schemas.microsoft.com/office/drawing/2014/chart" uri="{C3380CC4-5D6E-409C-BE32-E72D297353CC}">
              <c16:uniqueId val="{00000001-1F5E-40D5-A15D-6E2D9316D367}"/>
            </c:ext>
          </c:extLst>
        </c:ser>
        <c:dLbls>
          <c:dLblPos val="outEnd"/>
          <c:showLegendKey val="0"/>
          <c:showVal val="1"/>
          <c:showCatName val="0"/>
          <c:showSerName val="0"/>
          <c:showPercent val="0"/>
          <c:showBubbleSize val="0"/>
        </c:dLbls>
        <c:gapWidth val="182"/>
        <c:axId val="910138752"/>
        <c:axId val="910137672"/>
      </c:barChart>
      <c:catAx>
        <c:axId val="91013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137672"/>
        <c:crosses val="autoZero"/>
        <c:auto val="1"/>
        <c:lblAlgn val="ctr"/>
        <c:lblOffset val="100"/>
        <c:noMultiLvlLbl val="0"/>
      </c:catAx>
      <c:valAx>
        <c:axId val="91013767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13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Percent who agree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Sheet1!$C$1</c:f>
              <c:strCache>
                <c:ptCount val="1"/>
                <c:pt idx="0">
                  <c:v>FCCH 2025</c:v>
                </c:pt>
              </c:strCache>
            </c:strRef>
          </c:tx>
          <c:spPr>
            <a:solidFill>
              <a:schemeClr val="accent1"/>
            </a:solidFill>
            <a:ln>
              <a:noFill/>
            </a:ln>
            <a:effectLst/>
          </c:spPr>
          <c:invertIfNegative val="0"/>
          <c:cat>
            <c:strRef>
              <c:f>Sheet1!$A$2:$A$11</c:f>
              <c:strCache>
                <c:ptCount val="10"/>
                <c:pt idx="0">
                  <c:v>I am optimistic about the future of my child care business</c:v>
                </c:pt>
                <c:pt idx="1">
                  <c:v>The child care industry is in crisis</c:v>
                </c:pt>
                <c:pt idx="2">
                  <c:v>My state is making investments to increase subsidy rates</c:v>
                </c:pt>
                <c:pt idx="3">
                  <c:v>I am willing to accept CCFAP</c:v>
                </c:pt>
                <c:pt idx="4">
                  <c:v>The workforce is paid fairly</c:v>
                </c:pt>
                <c:pt idx="5">
                  <c:v>My state is investing in cc facilities</c:v>
                </c:pt>
                <c:pt idx="6">
                  <c:v>My state is making investments that increase sustainability of child care</c:v>
                </c:pt>
                <c:pt idx="7">
                  <c:v>My state is providing support to increase wages</c:v>
                </c:pt>
                <c:pt idx="8">
                  <c:v>I am concerned about tax implications of accepting government funding</c:v>
                </c:pt>
                <c:pt idx="9">
                  <c:v>I have access to business training and resources</c:v>
                </c:pt>
              </c:strCache>
            </c:strRef>
          </c:cat>
          <c:val>
            <c:numRef>
              <c:f>Sheet1!$C$2:$C$11</c:f>
              <c:numCache>
                <c:formatCode>0%</c:formatCode>
                <c:ptCount val="10"/>
                <c:pt idx="0">
                  <c:v>0.53</c:v>
                </c:pt>
                <c:pt idx="1">
                  <c:v>0.81</c:v>
                </c:pt>
                <c:pt idx="2">
                  <c:v>0.79</c:v>
                </c:pt>
                <c:pt idx="3">
                  <c:v>0.76</c:v>
                </c:pt>
                <c:pt idx="4">
                  <c:v>0.39</c:v>
                </c:pt>
                <c:pt idx="5">
                  <c:v>0.52</c:v>
                </c:pt>
                <c:pt idx="6">
                  <c:v>0.55000000000000004</c:v>
                </c:pt>
                <c:pt idx="7">
                  <c:v>0.375</c:v>
                </c:pt>
                <c:pt idx="8">
                  <c:v>0.65500000000000003</c:v>
                </c:pt>
                <c:pt idx="9">
                  <c:v>0.69299999999999995</c:v>
                </c:pt>
              </c:numCache>
            </c:numRef>
          </c:val>
          <c:extLst>
            <c:ext xmlns:c16="http://schemas.microsoft.com/office/drawing/2014/chart" uri="{C3380CC4-5D6E-409C-BE32-E72D297353CC}">
              <c16:uniqueId val="{00000001-7C1D-40B8-BE44-EEDF81B2F1FC}"/>
            </c:ext>
          </c:extLst>
        </c:ser>
        <c:ser>
          <c:idx val="0"/>
          <c:order val="2"/>
          <c:tx>
            <c:strRef>
              <c:f>Sheet1!$E$1</c:f>
              <c:strCache>
                <c:ptCount val="1"/>
                <c:pt idx="0">
                  <c:v>Center and Afterschool 2025</c:v>
                </c:pt>
              </c:strCache>
            </c:strRef>
          </c:tx>
          <c:spPr>
            <a:solidFill>
              <a:schemeClr val="accent4"/>
            </a:solidFill>
            <a:ln>
              <a:noFill/>
            </a:ln>
            <a:effectLst/>
          </c:spPr>
          <c:invertIfNegative val="0"/>
          <c:cat>
            <c:strRef>
              <c:f>Sheet1!$A$2:$A$11</c:f>
              <c:strCache>
                <c:ptCount val="10"/>
                <c:pt idx="0">
                  <c:v>I am optimistic about the future of my child care business</c:v>
                </c:pt>
                <c:pt idx="1">
                  <c:v>The child care industry is in crisis</c:v>
                </c:pt>
                <c:pt idx="2">
                  <c:v>My state is making investments to increase subsidy rates</c:v>
                </c:pt>
                <c:pt idx="3">
                  <c:v>I am willing to accept CCFAP</c:v>
                </c:pt>
                <c:pt idx="4">
                  <c:v>The workforce is paid fairly</c:v>
                </c:pt>
                <c:pt idx="5">
                  <c:v>My state is investing in cc facilities</c:v>
                </c:pt>
                <c:pt idx="6">
                  <c:v>My state is making investments that increase sustainability of child care</c:v>
                </c:pt>
                <c:pt idx="7">
                  <c:v>My state is providing support to increase wages</c:v>
                </c:pt>
                <c:pt idx="8">
                  <c:v>I am concerned about tax implications of accepting government funding</c:v>
                </c:pt>
                <c:pt idx="9">
                  <c:v>I have access to business training and resources</c:v>
                </c:pt>
              </c:strCache>
            </c:strRef>
          </c:cat>
          <c:val>
            <c:numRef>
              <c:f>Sheet1!$E$2:$E$11</c:f>
              <c:numCache>
                <c:formatCode>0%</c:formatCode>
                <c:ptCount val="10"/>
                <c:pt idx="0">
                  <c:v>0.59</c:v>
                </c:pt>
                <c:pt idx="1">
                  <c:v>0.85</c:v>
                </c:pt>
                <c:pt idx="2">
                  <c:v>0.88</c:v>
                </c:pt>
                <c:pt idx="3">
                  <c:v>0.9</c:v>
                </c:pt>
                <c:pt idx="4">
                  <c:v>0.08</c:v>
                </c:pt>
                <c:pt idx="5">
                  <c:v>0.49</c:v>
                </c:pt>
                <c:pt idx="6">
                  <c:v>0.59</c:v>
                </c:pt>
                <c:pt idx="7">
                  <c:v>0.49299999999999999</c:v>
                </c:pt>
                <c:pt idx="8">
                  <c:v>0.30599999999999999</c:v>
                </c:pt>
                <c:pt idx="9">
                  <c:v>0.74</c:v>
                </c:pt>
              </c:numCache>
            </c:numRef>
          </c:val>
          <c:extLst>
            <c:ext xmlns:c16="http://schemas.microsoft.com/office/drawing/2014/chart" uri="{C3380CC4-5D6E-409C-BE32-E72D297353CC}">
              <c16:uniqueId val="{00000000-3DCC-459B-883D-F82530BF20EA}"/>
            </c:ext>
          </c:extLst>
        </c:ser>
        <c:dLbls>
          <c:showLegendKey val="0"/>
          <c:showVal val="0"/>
          <c:showCatName val="0"/>
          <c:showSerName val="0"/>
          <c:showPercent val="0"/>
          <c:showBubbleSize val="0"/>
        </c:dLbls>
        <c:gapWidth val="219"/>
        <c:overlap val="-27"/>
        <c:axId val="590386944"/>
        <c:axId val="590385024"/>
        <c:extLst>
          <c:ext xmlns:c15="http://schemas.microsoft.com/office/drawing/2012/chart" uri="{02D57815-91ED-43cb-92C2-25804820EDAC}">
            <c15:filteredBarSeries>
              <c15:ser>
                <c:idx val="1"/>
                <c:order val="1"/>
                <c:tx>
                  <c:strRef>
                    <c:extLst>
                      <c:ext uri="{02D57815-91ED-43cb-92C2-25804820EDAC}">
                        <c15:formulaRef>
                          <c15:sqref>Sheet1!$D$1</c15:sqref>
                        </c15:formulaRef>
                      </c:ext>
                    </c:extLst>
                    <c:strCache>
                      <c:ptCount val="1"/>
                      <c:pt idx="0">
                        <c:v>Center and Afterschool 2024</c:v>
                      </c:pt>
                    </c:strCache>
                  </c:strRef>
                </c:tx>
                <c:spPr>
                  <a:solidFill>
                    <a:schemeClr val="accent2">
                      <a:alpha val="50196"/>
                    </a:schemeClr>
                  </a:solidFill>
                  <a:ln>
                    <a:noFill/>
                  </a:ln>
                  <a:effectLst/>
                </c:spPr>
                <c:invertIfNegative val="0"/>
                <c:cat>
                  <c:strRef>
                    <c:extLst>
                      <c:ext uri="{02D57815-91ED-43cb-92C2-25804820EDAC}">
                        <c15:formulaRef>
                          <c15:sqref>Sheet1!$A$2:$A$11</c15:sqref>
                        </c15:formulaRef>
                      </c:ext>
                    </c:extLst>
                    <c:strCache>
                      <c:ptCount val="10"/>
                      <c:pt idx="0">
                        <c:v>I am optimistic about the future of my child care business</c:v>
                      </c:pt>
                      <c:pt idx="1">
                        <c:v>The child care industry is in crisis</c:v>
                      </c:pt>
                      <c:pt idx="2">
                        <c:v>My state is making investments to increase subsidy rates</c:v>
                      </c:pt>
                      <c:pt idx="3">
                        <c:v>I am willing to accept CCFAP</c:v>
                      </c:pt>
                      <c:pt idx="4">
                        <c:v>The workforce is paid fairly</c:v>
                      </c:pt>
                      <c:pt idx="5">
                        <c:v>My state is investing in cc facilities</c:v>
                      </c:pt>
                      <c:pt idx="6">
                        <c:v>My state is making investments that increase sustainability of child care</c:v>
                      </c:pt>
                      <c:pt idx="7">
                        <c:v>My state is providing support to increase wages</c:v>
                      </c:pt>
                      <c:pt idx="8">
                        <c:v>I am concerned about tax implications of accepting government funding</c:v>
                      </c:pt>
                      <c:pt idx="9">
                        <c:v>I have access to business training and resources</c:v>
                      </c:pt>
                    </c:strCache>
                  </c:strRef>
                </c:cat>
                <c:val>
                  <c:numRef>
                    <c:extLst>
                      <c:ext uri="{02D57815-91ED-43cb-92C2-25804820EDAC}">
                        <c15:formulaRef>
                          <c15:sqref>Sheet1!$D$2:$D$8</c15:sqref>
                        </c15:formulaRef>
                      </c:ext>
                    </c:extLst>
                    <c:numCache>
                      <c:formatCode>0%</c:formatCode>
                      <c:ptCount val="7"/>
                      <c:pt idx="0">
                        <c:v>0.69</c:v>
                      </c:pt>
                      <c:pt idx="1">
                        <c:v>0.92</c:v>
                      </c:pt>
                      <c:pt idx="2">
                        <c:v>0.94</c:v>
                      </c:pt>
                      <c:pt idx="3">
                        <c:v>0.96</c:v>
                      </c:pt>
                      <c:pt idx="4">
                        <c:v>0.1</c:v>
                      </c:pt>
                      <c:pt idx="5">
                        <c:v>0.8</c:v>
                      </c:pt>
                      <c:pt idx="6">
                        <c:v>0.8</c:v>
                      </c:pt>
                    </c:numCache>
                  </c:numRef>
                </c:val>
                <c:extLst>
                  <c:ext xmlns:c16="http://schemas.microsoft.com/office/drawing/2014/chart" uri="{C3380CC4-5D6E-409C-BE32-E72D297353CC}">
                    <c16:uniqueId val="{00000000-46FD-46CF-8AF5-C5AC993F0FB9}"/>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FCC 2024</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I am optimistic about the future of my child care business</c:v>
                      </c:pt>
                      <c:pt idx="1">
                        <c:v>The child care industry is in crisis</c:v>
                      </c:pt>
                      <c:pt idx="2">
                        <c:v>My state is making investments to increase subsidy rates</c:v>
                      </c:pt>
                      <c:pt idx="3">
                        <c:v>I am willing to accept CCFAP</c:v>
                      </c:pt>
                      <c:pt idx="4">
                        <c:v>The workforce is paid fairly</c:v>
                      </c:pt>
                      <c:pt idx="5">
                        <c:v>My state is investing in cc facilities</c:v>
                      </c:pt>
                      <c:pt idx="6">
                        <c:v>My state is making investments that increase sustainability of child care</c:v>
                      </c:pt>
                      <c:pt idx="7">
                        <c:v>My state is providing support to increase wages</c:v>
                      </c:pt>
                      <c:pt idx="8">
                        <c:v>I am concerned about tax implications of accepting government funding</c:v>
                      </c:pt>
                      <c:pt idx="9">
                        <c:v>I have access to business training and resources</c:v>
                      </c:pt>
                    </c:strCache>
                  </c:strRef>
                </c:cat>
                <c:val>
                  <c:numRef>
                    <c:extLst xmlns:c15="http://schemas.microsoft.com/office/drawing/2012/chart">
                      <c:ext xmlns:c15="http://schemas.microsoft.com/office/drawing/2012/chart" uri="{02D57815-91ED-43cb-92C2-25804820EDAC}">
                        <c15:formulaRef>
                          <c15:sqref>Sheet1!$B$2:$B$8</c15:sqref>
                        </c15:formulaRef>
                      </c:ext>
                    </c:extLst>
                    <c:numCache>
                      <c:formatCode>0%</c:formatCode>
                      <c:ptCount val="7"/>
                      <c:pt idx="0">
                        <c:v>0.64</c:v>
                      </c:pt>
                      <c:pt idx="1">
                        <c:v>0.91</c:v>
                      </c:pt>
                      <c:pt idx="2">
                        <c:v>0.92</c:v>
                      </c:pt>
                      <c:pt idx="3">
                        <c:v>0.94</c:v>
                      </c:pt>
                      <c:pt idx="4">
                        <c:v>0.19</c:v>
                      </c:pt>
                      <c:pt idx="5">
                        <c:v>0.72</c:v>
                      </c:pt>
                      <c:pt idx="6">
                        <c:v>0.81</c:v>
                      </c:pt>
                    </c:numCache>
                  </c:numRef>
                </c:val>
                <c:extLst xmlns:c15="http://schemas.microsoft.com/office/drawing/2012/chart">
                  <c:ext xmlns:c16="http://schemas.microsoft.com/office/drawing/2014/chart" uri="{C3380CC4-5D6E-409C-BE32-E72D297353CC}">
                    <c16:uniqueId val="{00000000-7C1D-40B8-BE44-EEDF81B2F1FC}"/>
                  </c:ext>
                </c:extLst>
              </c15:ser>
            </c15:filteredBarSeries>
          </c:ext>
        </c:extLst>
      </c:barChart>
      <c:catAx>
        <c:axId val="5903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385024"/>
        <c:crosses val="autoZero"/>
        <c:auto val="1"/>
        <c:lblAlgn val="ctr"/>
        <c:lblOffset val="100"/>
        <c:noMultiLvlLbl val="0"/>
      </c:catAx>
      <c:valAx>
        <c:axId val="590385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38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Sheet1!$D$1</c:f>
              <c:strCache>
                <c:ptCount val="1"/>
                <c:pt idx="0">
                  <c:v>Total Regulated Programs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Sheet1!$A$3:$A$10</c:f>
              <c:numCache>
                <c:formatCode>mmm\-yy</c:formatCode>
                <c:ptCount val="8"/>
                <c:pt idx="0">
                  <c:v>45078</c:v>
                </c:pt>
                <c:pt idx="1">
                  <c:v>45170</c:v>
                </c:pt>
                <c:pt idx="2">
                  <c:v>45261</c:v>
                </c:pt>
                <c:pt idx="3">
                  <c:v>45352</c:v>
                </c:pt>
                <c:pt idx="4">
                  <c:v>45444</c:v>
                </c:pt>
                <c:pt idx="5">
                  <c:v>45536</c:v>
                </c:pt>
                <c:pt idx="6">
                  <c:v>45627</c:v>
                </c:pt>
                <c:pt idx="7">
                  <c:v>45717</c:v>
                </c:pt>
              </c:numCache>
            </c:numRef>
          </c:cat>
          <c:val>
            <c:numRef>
              <c:f>Sheet1!$D$3:$D$10</c:f>
              <c:numCache>
                <c:formatCode>General</c:formatCode>
                <c:ptCount val="8"/>
                <c:pt idx="0">
                  <c:v>1057</c:v>
                </c:pt>
                <c:pt idx="1">
                  <c:v>1045</c:v>
                </c:pt>
                <c:pt idx="2">
                  <c:v>1032</c:v>
                </c:pt>
                <c:pt idx="3">
                  <c:v>1050</c:v>
                </c:pt>
                <c:pt idx="4">
                  <c:v>1060</c:v>
                </c:pt>
                <c:pt idx="5">
                  <c:v>1067</c:v>
                </c:pt>
                <c:pt idx="6">
                  <c:v>1071</c:v>
                </c:pt>
                <c:pt idx="7">
                  <c:v>1080</c:v>
                </c:pt>
              </c:numCache>
            </c:numRef>
          </c:val>
          <c:smooth val="0"/>
          <c:extLst>
            <c:ext xmlns:c16="http://schemas.microsoft.com/office/drawing/2014/chart" uri="{C3380CC4-5D6E-409C-BE32-E72D297353CC}">
              <c16:uniqueId val="{00000000-49DD-40A4-B129-8F16CBC942D7}"/>
            </c:ext>
          </c:extLst>
        </c:ser>
        <c:dLbls>
          <c:dLblPos val="t"/>
          <c:showLegendKey val="0"/>
          <c:showVal val="1"/>
          <c:showCatName val="0"/>
          <c:showSerName val="0"/>
          <c:showPercent val="0"/>
          <c:showBubbleSize val="0"/>
        </c:dLbls>
        <c:marker val="1"/>
        <c:smooth val="0"/>
        <c:axId val="642882176"/>
        <c:axId val="642874016"/>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3,4,5 STARS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Sheet1!$A$3:$A$10</c15:sqref>
                        </c15:formulaRef>
                      </c:ext>
                    </c:extLst>
                    <c:numCache>
                      <c:formatCode>mmm\-yy</c:formatCode>
                      <c:ptCount val="8"/>
                      <c:pt idx="0">
                        <c:v>45078</c:v>
                      </c:pt>
                      <c:pt idx="1">
                        <c:v>45170</c:v>
                      </c:pt>
                      <c:pt idx="2">
                        <c:v>45261</c:v>
                      </c:pt>
                      <c:pt idx="3">
                        <c:v>45352</c:v>
                      </c:pt>
                      <c:pt idx="4">
                        <c:v>45444</c:v>
                      </c:pt>
                      <c:pt idx="5">
                        <c:v>45536</c:v>
                      </c:pt>
                      <c:pt idx="6">
                        <c:v>45627</c:v>
                      </c:pt>
                      <c:pt idx="7">
                        <c:v>45717</c:v>
                      </c:pt>
                    </c:numCache>
                  </c:numRef>
                </c:cat>
                <c:val>
                  <c:numRef>
                    <c:extLst>
                      <c:ext uri="{02D57815-91ED-43cb-92C2-25804820EDAC}">
                        <c15:formulaRef>
                          <c15:sqref>Sheet1!$B$3:$B$10</c15:sqref>
                        </c15:formulaRef>
                      </c:ext>
                    </c:extLst>
                    <c:numCache>
                      <c:formatCode>General</c:formatCode>
                      <c:ptCount val="8"/>
                      <c:pt idx="0">
                        <c:v>743</c:v>
                      </c:pt>
                      <c:pt idx="1">
                        <c:v>733</c:v>
                      </c:pt>
                      <c:pt idx="2">
                        <c:v>705</c:v>
                      </c:pt>
                      <c:pt idx="3">
                        <c:v>725</c:v>
                      </c:pt>
                      <c:pt idx="4">
                        <c:v>716</c:v>
                      </c:pt>
                      <c:pt idx="5">
                        <c:v>710</c:v>
                      </c:pt>
                    </c:numCache>
                  </c:numRef>
                </c:val>
                <c:smooth val="0"/>
                <c:extLst>
                  <c:ext xmlns:c16="http://schemas.microsoft.com/office/drawing/2014/chart" uri="{C3380CC4-5D6E-409C-BE32-E72D297353CC}">
                    <c16:uniqueId val="{00000000-4F3E-4C56-8091-A578F2F0F2B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Fewer STARS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Sheet1!$A$3:$A$10</c15:sqref>
                        </c15:formulaRef>
                      </c:ext>
                    </c:extLst>
                    <c:numCache>
                      <c:formatCode>mmm\-yy</c:formatCode>
                      <c:ptCount val="8"/>
                      <c:pt idx="0">
                        <c:v>45078</c:v>
                      </c:pt>
                      <c:pt idx="1">
                        <c:v>45170</c:v>
                      </c:pt>
                      <c:pt idx="2">
                        <c:v>45261</c:v>
                      </c:pt>
                      <c:pt idx="3">
                        <c:v>45352</c:v>
                      </c:pt>
                      <c:pt idx="4">
                        <c:v>45444</c:v>
                      </c:pt>
                      <c:pt idx="5">
                        <c:v>45536</c:v>
                      </c:pt>
                      <c:pt idx="6">
                        <c:v>45627</c:v>
                      </c:pt>
                      <c:pt idx="7">
                        <c:v>45717</c:v>
                      </c:pt>
                    </c:numCache>
                  </c:numRef>
                </c:cat>
                <c:val>
                  <c:numRef>
                    <c:extLst xmlns:c15="http://schemas.microsoft.com/office/drawing/2012/chart">
                      <c:ext xmlns:c15="http://schemas.microsoft.com/office/drawing/2012/chart" uri="{02D57815-91ED-43cb-92C2-25804820EDAC}">
                        <c15:formulaRef>
                          <c15:sqref>Sheet1!$C$3:$C$10</c15:sqref>
                        </c15:formulaRef>
                      </c:ext>
                    </c:extLst>
                    <c:numCache>
                      <c:formatCode>General</c:formatCode>
                      <c:ptCount val="8"/>
                      <c:pt idx="0">
                        <c:v>314</c:v>
                      </c:pt>
                      <c:pt idx="1">
                        <c:v>312</c:v>
                      </c:pt>
                      <c:pt idx="2">
                        <c:v>327</c:v>
                      </c:pt>
                      <c:pt idx="3">
                        <c:v>325</c:v>
                      </c:pt>
                      <c:pt idx="4">
                        <c:v>344</c:v>
                      </c:pt>
                      <c:pt idx="5">
                        <c:v>357</c:v>
                      </c:pt>
                    </c:numCache>
                  </c:numRef>
                </c:val>
                <c:smooth val="0"/>
                <c:extLst xmlns:c15="http://schemas.microsoft.com/office/drawing/2012/chart">
                  <c:ext xmlns:c16="http://schemas.microsoft.com/office/drawing/2014/chart" uri="{C3380CC4-5D6E-409C-BE32-E72D297353CC}">
                    <c16:uniqueId val="{00000001-4F3E-4C56-8091-A578F2F0F2BF}"/>
                  </c:ext>
                </c:extLst>
              </c15:ser>
            </c15:filteredLineSeries>
          </c:ext>
        </c:extLst>
      </c:lineChart>
      <c:dateAx>
        <c:axId val="6428821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74016"/>
        <c:crosses val="autoZero"/>
        <c:auto val="1"/>
        <c:lblOffset val="100"/>
        <c:baseTimeUnit val="months"/>
      </c:dateAx>
      <c:valAx>
        <c:axId val="642874016"/>
        <c:scaling>
          <c:orientation val="minMax"/>
          <c:max val="1200"/>
          <c:min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82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Sheet1!$A$3</c:f>
              <c:strCache>
                <c:ptCount val="1"/>
                <c:pt idx="0">
                  <c:v>Infant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Mar-23</c:v>
                </c:pt>
                <c:pt idx="1">
                  <c:v>Jun-23</c:v>
                </c:pt>
                <c:pt idx="2">
                  <c:v>Sep-23</c:v>
                </c:pt>
                <c:pt idx="3">
                  <c:v>Dec-23</c:v>
                </c:pt>
                <c:pt idx="4">
                  <c:v>Mar-24</c:v>
                </c:pt>
                <c:pt idx="5">
                  <c:v>Jun-24</c:v>
                </c:pt>
                <c:pt idx="6">
                  <c:v>Sep-24</c:v>
                </c:pt>
                <c:pt idx="7">
                  <c:v>Dec-24</c:v>
                </c:pt>
                <c:pt idx="8">
                  <c:v>Mar-25</c:v>
                </c:pt>
              </c:strCache>
            </c:strRef>
          </c:cat>
          <c:val>
            <c:numRef>
              <c:f>Sheet1!$B$3:$J$3</c:f>
              <c:numCache>
                <c:formatCode>General</c:formatCode>
                <c:ptCount val="9"/>
                <c:pt idx="0">
                  <c:v>3554</c:v>
                </c:pt>
                <c:pt idx="1">
                  <c:v>3537</c:v>
                </c:pt>
                <c:pt idx="2">
                  <c:v>3579</c:v>
                </c:pt>
                <c:pt idx="3">
                  <c:v>3594</c:v>
                </c:pt>
                <c:pt idx="4">
                  <c:v>3677</c:v>
                </c:pt>
                <c:pt idx="5">
                  <c:v>3677</c:v>
                </c:pt>
                <c:pt idx="6">
                  <c:v>3727</c:v>
                </c:pt>
                <c:pt idx="7">
                  <c:v>3711</c:v>
                </c:pt>
                <c:pt idx="8">
                  <c:v>3729</c:v>
                </c:pt>
              </c:numCache>
            </c:numRef>
          </c:val>
          <c:smooth val="0"/>
          <c:extLst>
            <c:ext xmlns:c16="http://schemas.microsoft.com/office/drawing/2014/chart" uri="{C3380CC4-5D6E-409C-BE32-E72D297353CC}">
              <c16:uniqueId val="{00000001-7C72-4A3D-93F2-5C75C8470FCD}"/>
            </c:ext>
          </c:extLst>
        </c:ser>
        <c:ser>
          <c:idx val="2"/>
          <c:order val="2"/>
          <c:tx>
            <c:strRef>
              <c:f>Sheet1!$A$4</c:f>
              <c:strCache>
                <c:ptCount val="1"/>
                <c:pt idx="0">
                  <c:v>Toddler</c:v>
                </c:pt>
              </c:strCache>
            </c:strRef>
          </c:tx>
          <c:spPr>
            <a:ln w="28575" cap="rnd">
              <a:solidFill>
                <a:schemeClr val="accent3"/>
              </a:solidFill>
              <a:round/>
            </a:ln>
            <a:effectLst/>
          </c:spPr>
          <c:marker>
            <c:symbol val="none"/>
          </c:marker>
          <c:cat>
            <c:strRef>
              <c:f>Sheet1!$B$1:$J$1</c:f>
              <c:strCache>
                <c:ptCount val="9"/>
                <c:pt idx="0">
                  <c:v>Mar-23</c:v>
                </c:pt>
                <c:pt idx="1">
                  <c:v>Jun-23</c:v>
                </c:pt>
                <c:pt idx="2">
                  <c:v>Sep-23</c:v>
                </c:pt>
                <c:pt idx="3">
                  <c:v>Dec-23</c:v>
                </c:pt>
                <c:pt idx="4">
                  <c:v>Mar-24</c:v>
                </c:pt>
                <c:pt idx="5">
                  <c:v>Jun-24</c:v>
                </c:pt>
                <c:pt idx="6">
                  <c:v>Sep-24</c:v>
                </c:pt>
                <c:pt idx="7">
                  <c:v>Dec-24</c:v>
                </c:pt>
                <c:pt idx="8">
                  <c:v>Mar-25</c:v>
                </c:pt>
              </c:strCache>
            </c:strRef>
          </c:cat>
          <c:val>
            <c:numRef>
              <c:f>Sheet1!$B$4:$J$4</c:f>
              <c:numCache>
                <c:formatCode>General</c:formatCode>
                <c:ptCount val="9"/>
                <c:pt idx="0">
                  <c:v>3547</c:v>
                </c:pt>
                <c:pt idx="1">
                  <c:v>3547</c:v>
                </c:pt>
                <c:pt idx="2">
                  <c:v>3527</c:v>
                </c:pt>
                <c:pt idx="3">
                  <c:v>3463</c:v>
                </c:pt>
                <c:pt idx="4">
                  <c:v>3539</c:v>
                </c:pt>
                <c:pt idx="5">
                  <c:v>3573</c:v>
                </c:pt>
                <c:pt idx="6">
                  <c:v>3649</c:v>
                </c:pt>
                <c:pt idx="7">
                  <c:v>3710</c:v>
                </c:pt>
                <c:pt idx="8">
                  <c:v>3718</c:v>
                </c:pt>
              </c:numCache>
            </c:numRef>
          </c:val>
          <c:smooth val="0"/>
          <c:extLst>
            <c:ext xmlns:c16="http://schemas.microsoft.com/office/drawing/2014/chart" uri="{C3380CC4-5D6E-409C-BE32-E72D297353CC}">
              <c16:uniqueId val="{00000002-7C72-4A3D-93F2-5C75C8470FCD}"/>
            </c:ext>
          </c:extLst>
        </c:ser>
        <c:ser>
          <c:idx val="3"/>
          <c:order val="3"/>
          <c:tx>
            <c:strRef>
              <c:f>Sheet1!$A$5</c:f>
              <c:strCache>
                <c:ptCount val="1"/>
                <c:pt idx="0">
                  <c:v>Preschool</c:v>
                </c:pt>
              </c:strCache>
            </c:strRef>
          </c:tx>
          <c:spPr>
            <a:ln w="28575" cap="rnd">
              <a:solidFill>
                <a:schemeClr val="accent4"/>
              </a:solidFill>
              <a:round/>
            </a:ln>
            <a:effectLst/>
          </c:spPr>
          <c:marker>
            <c:symbol val="none"/>
          </c:marker>
          <c:cat>
            <c:strRef>
              <c:f>Sheet1!$B$1:$J$1</c:f>
              <c:strCache>
                <c:ptCount val="9"/>
                <c:pt idx="0">
                  <c:v>Mar-23</c:v>
                </c:pt>
                <c:pt idx="1">
                  <c:v>Jun-23</c:v>
                </c:pt>
                <c:pt idx="2">
                  <c:v>Sep-23</c:v>
                </c:pt>
                <c:pt idx="3">
                  <c:v>Dec-23</c:v>
                </c:pt>
                <c:pt idx="4">
                  <c:v>Mar-24</c:v>
                </c:pt>
                <c:pt idx="5">
                  <c:v>Jun-24</c:v>
                </c:pt>
                <c:pt idx="6">
                  <c:v>Sep-24</c:v>
                </c:pt>
                <c:pt idx="7">
                  <c:v>Dec-24</c:v>
                </c:pt>
                <c:pt idx="8">
                  <c:v>Mar-25</c:v>
                </c:pt>
              </c:strCache>
            </c:strRef>
          </c:cat>
          <c:val>
            <c:numRef>
              <c:f>Sheet1!$B$5:$J$5</c:f>
              <c:numCache>
                <c:formatCode>General</c:formatCode>
                <c:ptCount val="9"/>
                <c:pt idx="0">
                  <c:v>12542</c:v>
                </c:pt>
                <c:pt idx="1">
                  <c:v>12488</c:v>
                </c:pt>
                <c:pt idx="2">
                  <c:v>12573</c:v>
                </c:pt>
                <c:pt idx="3">
                  <c:v>12390</c:v>
                </c:pt>
                <c:pt idx="4">
                  <c:v>12564</c:v>
                </c:pt>
                <c:pt idx="5">
                  <c:v>12489</c:v>
                </c:pt>
                <c:pt idx="6">
                  <c:v>12625</c:v>
                </c:pt>
                <c:pt idx="7">
                  <c:v>12622</c:v>
                </c:pt>
                <c:pt idx="8">
                  <c:v>12727</c:v>
                </c:pt>
              </c:numCache>
            </c:numRef>
          </c:val>
          <c:smooth val="0"/>
          <c:extLst>
            <c:ext xmlns:c16="http://schemas.microsoft.com/office/drawing/2014/chart" uri="{C3380CC4-5D6E-409C-BE32-E72D297353CC}">
              <c16:uniqueId val="{00000000-EEA4-4D6C-B530-FD3D3D69CCDB}"/>
            </c:ext>
          </c:extLst>
        </c:ser>
        <c:ser>
          <c:idx val="4"/>
          <c:order val="4"/>
          <c:tx>
            <c:strRef>
              <c:f>Sheet1!$A$6</c:f>
              <c:strCache>
                <c:ptCount val="1"/>
                <c:pt idx="0">
                  <c:v>School Age</c:v>
                </c:pt>
              </c:strCache>
            </c:strRef>
          </c:tx>
          <c:spPr>
            <a:ln w="28575" cap="rnd">
              <a:solidFill>
                <a:schemeClr val="accent1"/>
              </a:solidFill>
              <a:round/>
            </a:ln>
            <a:effectLst/>
          </c:spPr>
          <c:marker>
            <c:symbol val="none"/>
          </c:marker>
          <c:cat>
            <c:strRef>
              <c:f>Sheet1!$B$1:$J$1</c:f>
              <c:strCache>
                <c:ptCount val="9"/>
                <c:pt idx="0">
                  <c:v>Mar-23</c:v>
                </c:pt>
                <c:pt idx="1">
                  <c:v>Jun-23</c:v>
                </c:pt>
                <c:pt idx="2">
                  <c:v>Sep-23</c:v>
                </c:pt>
                <c:pt idx="3">
                  <c:v>Dec-23</c:v>
                </c:pt>
                <c:pt idx="4">
                  <c:v>Mar-24</c:v>
                </c:pt>
                <c:pt idx="5">
                  <c:v>Jun-24</c:v>
                </c:pt>
                <c:pt idx="6">
                  <c:v>Sep-24</c:v>
                </c:pt>
                <c:pt idx="7">
                  <c:v>Dec-24</c:v>
                </c:pt>
                <c:pt idx="8">
                  <c:v>Mar-25</c:v>
                </c:pt>
              </c:strCache>
            </c:strRef>
          </c:cat>
          <c:val>
            <c:numRef>
              <c:f>Sheet1!$B$6:$J$6</c:f>
              <c:numCache>
                <c:formatCode>General</c:formatCode>
                <c:ptCount val="9"/>
                <c:pt idx="0">
                  <c:v>13178</c:v>
                </c:pt>
                <c:pt idx="1">
                  <c:v>13107</c:v>
                </c:pt>
                <c:pt idx="3">
                  <c:v>12723</c:v>
                </c:pt>
                <c:pt idx="4">
                  <c:v>12779</c:v>
                </c:pt>
                <c:pt idx="5">
                  <c:v>13282</c:v>
                </c:pt>
                <c:pt idx="6">
                  <c:v>13304</c:v>
                </c:pt>
                <c:pt idx="7">
                  <c:v>13283</c:v>
                </c:pt>
                <c:pt idx="8">
                  <c:v>13293</c:v>
                </c:pt>
              </c:numCache>
            </c:numRef>
          </c:val>
          <c:smooth val="1"/>
          <c:extLst>
            <c:ext xmlns:c16="http://schemas.microsoft.com/office/drawing/2014/chart" uri="{C3380CC4-5D6E-409C-BE32-E72D297353CC}">
              <c16:uniqueId val="{00000000-80DF-4BDD-B741-3896D6261A25}"/>
            </c:ext>
          </c:extLst>
        </c:ser>
        <c:dLbls>
          <c:showLegendKey val="0"/>
          <c:showVal val="0"/>
          <c:showCatName val="0"/>
          <c:showSerName val="0"/>
          <c:showPercent val="0"/>
          <c:showBubbleSize val="0"/>
        </c:dLbls>
        <c:smooth val="0"/>
        <c:axId val="622232879"/>
        <c:axId val="515743327"/>
        <c:extLst>
          <c:ext xmlns:c15="http://schemas.microsoft.com/office/drawing/2012/chart" uri="{02D57815-91ED-43cb-92C2-25804820EDAC}">
            <c15:filteredLineSeries>
              <c15:ser>
                <c:idx val="0"/>
                <c:order val="0"/>
                <c:tx>
                  <c:strRef>
                    <c:extLst>
                      <c:ext uri="{02D57815-91ED-43cb-92C2-25804820EDAC}">
                        <c15:formulaRef>
                          <c15:sqref>Sheet1!$A$2</c15:sqref>
                        </c15:formulaRef>
                      </c:ext>
                    </c:extLst>
                    <c:strCache>
                      <c:ptCount val="1"/>
                      <c:pt idx="0">
                        <c:v>Total</c:v>
                      </c:pt>
                    </c:strCache>
                  </c:strRef>
                </c:tx>
                <c:spPr>
                  <a:ln w="28575" cap="rnd">
                    <a:solidFill>
                      <a:schemeClr val="accent1"/>
                    </a:solidFill>
                    <a:round/>
                  </a:ln>
                  <a:effectLst/>
                </c:spPr>
                <c:marker>
                  <c:symbol val="none"/>
                </c:marker>
                <c:cat>
                  <c:strRef>
                    <c:extLst>
                      <c:ext uri="{02D57815-91ED-43cb-92C2-25804820EDAC}">
                        <c15:formulaRef>
                          <c15:sqref>Sheet1!$B$1:$J$1</c15:sqref>
                        </c15:formulaRef>
                      </c:ext>
                    </c:extLst>
                    <c:strCache>
                      <c:ptCount val="9"/>
                      <c:pt idx="0">
                        <c:v>Mar-23</c:v>
                      </c:pt>
                      <c:pt idx="1">
                        <c:v>Jun-23</c:v>
                      </c:pt>
                      <c:pt idx="2">
                        <c:v>Sep-23</c:v>
                      </c:pt>
                      <c:pt idx="3">
                        <c:v>Dec-23</c:v>
                      </c:pt>
                      <c:pt idx="4">
                        <c:v>Mar-24</c:v>
                      </c:pt>
                      <c:pt idx="5">
                        <c:v>Jun-24</c:v>
                      </c:pt>
                      <c:pt idx="6">
                        <c:v>Sep-24</c:v>
                      </c:pt>
                      <c:pt idx="7">
                        <c:v>Dec-24</c:v>
                      </c:pt>
                      <c:pt idx="8">
                        <c:v>Mar-25</c:v>
                      </c:pt>
                    </c:strCache>
                  </c:strRef>
                </c:cat>
                <c:val>
                  <c:numRef>
                    <c:extLst>
                      <c:ext uri="{02D57815-91ED-43cb-92C2-25804820EDAC}">
                        <c15:formulaRef>
                          <c15:sqref>Sheet1!$B$2:$J$2</c15:sqref>
                        </c15:formulaRef>
                      </c:ext>
                    </c:extLst>
                    <c:numCache>
                      <c:formatCode>General</c:formatCode>
                      <c:ptCount val="9"/>
                      <c:pt idx="0">
                        <c:v>32821</c:v>
                      </c:pt>
                      <c:pt idx="1">
                        <c:v>32679</c:v>
                      </c:pt>
                      <c:pt idx="2">
                        <c:v>32817</c:v>
                      </c:pt>
                      <c:pt idx="3">
                        <c:v>32170</c:v>
                      </c:pt>
                      <c:pt idx="4">
                        <c:v>32559</c:v>
                      </c:pt>
                      <c:pt idx="5">
                        <c:v>33021</c:v>
                      </c:pt>
                      <c:pt idx="6">
                        <c:v>33305</c:v>
                      </c:pt>
                      <c:pt idx="7">
                        <c:v>33326</c:v>
                      </c:pt>
                      <c:pt idx="8">
                        <c:v>33467</c:v>
                      </c:pt>
                    </c:numCache>
                  </c:numRef>
                </c:val>
                <c:smooth val="0"/>
                <c:extLst>
                  <c:ext xmlns:c16="http://schemas.microsoft.com/office/drawing/2014/chart" uri="{C3380CC4-5D6E-409C-BE32-E72D297353CC}">
                    <c16:uniqueId val="{00000000-7C72-4A3D-93F2-5C75C8470FCD}"/>
                  </c:ext>
                </c:extLst>
              </c15:ser>
            </c15:filteredLineSeries>
          </c:ext>
        </c:extLst>
      </c:lineChart>
      <c:catAx>
        <c:axId val="62223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743327"/>
        <c:crosses val="autoZero"/>
        <c:auto val="1"/>
        <c:lblAlgn val="ctr"/>
        <c:lblOffset val="100"/>
        <c:noMultiLvlLbl val="0"/>
      </c:catAx>
      <c:valAx>
        <c:axId val="515743327"/>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23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Closures as Percent of All Programs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Closures as Percent of Programs</c:v>
                </c:pt>
              </c:strCache>
            </c:strRef>
          </c:tx>
          <c:spPr>
            <a:solidFill>
              <a:schemeClr val="accent1"/>
            </a:solidFill>
            <a:ln>
              <a:solidFill>
                <a:schemeClr val="accent1">
                  <a:lumMod val="75000"/>
                </a:schemeClr>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19B-45A0-8B40-47959AABB75B}"/>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19B-45A0-8B40-47959AABB75B}"/>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196-4638-848E-093CC9A9F185}"/>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2023</c:v>
                </c:pt>
                <c:pt idx="1">
                  <c:v>2024</c:v>
                </c:pt>
                <c:pt idx="2">
                  <c:v>2025 YTD</c:v>
                </c:pt>
              </c:strCache>
            </c:strRef>
          </c:cat>
          <c:val>
            <c:numRef>
              <c:f>Sheet1!$B$12:$B$14</c:f>
              <c:numCache>
                <c:formatCode>0%</c:formatCode>
                <c:ptCount val="3"/>
                <c:pt idx="0" formatCode="0.00%">
                  <c:v>0.09</c:v>
                </c:pt>
                <c:pt idx="1">
                  <c:v>2.865329512893983E-2</c:v>
                </c:pt>
                <c:pt idx="2" formatCode="0.00%">
                  <c:v>8.3410565338276187E-3</c:v>
                </c:pt>
              </c:numCache>
            </c:numRef>
          </c:val>
          <c:extLst>
            <c:ext xmlns:c16="http://schemas.microsoft.com/office/drawing/2014/chart" uri="{C3380CC4-5D6E-409C-BE32-E72D297353CC}">
              <c16:uniqueId val="{00000000-8F28-4353-973F-3D2290F45A45}"/>
            </c:ext>
          </c:extLst>
        </c:ser>
        <c:dLbls>
          <c:showLegendKey val="0"/>
          <c:showVal val="1"/>
          <c:showCatName val="0"/>
          <c:showSerName val="0"/>
          <c:showPercent val="0"/>
          <c:showBubbleSize val="0"/>
        </c:dLbls>
        <c:gapWidth val="150"/>
        <c:axId val="289253104"/>
        <c:axId val="281184512"/>
      </c:barChart>
      <c:catAx>
        <c:axId val="28925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1184512"/>
        <c:crosses val="autoZero"/>
        <c:auto val="1"/>
        <c:lblAlgn val="ctr"/>
        <c:lblOffset val="100"/>
        <c:noMultiLvlLbl val="0"/>
      </c:catAx>
      <c:valAx>
        <c:axId val="281184512"/>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9253104"/>
        <c:crosses val="autoZero"/>
        <c:crossBetween val="between"/>
        <c:majorUnit val="5.000000000000001E-2"/>
      </c:valAx>
      <c:spPr>
        <a:noFill/>
        <a:ln>
          <a:noFill/>
        </a:ln>
        <a:effectLst/>
      </c:spPr>
    </c:plotArea>
    <c:plotVisOnly val="1"/>
    <c:dispBlanksAs val="gap"/>
    <c:showDLblsOverMax val="0"/>
  </c:chart>
  <c:spPr>
    <a:solidFill>
      <a:schemeClr val="bg1"/>
    </a:solidFill>
    <a:ln w="19050">
      <a:solidFill>
        <a:schemeClr val="accent3"/>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a:t>
            </a:r>
            <a:r>
              <a:rPr lang="en-US" baseline="0" dirty="0"/>
              <a:t>describing “stable enrollment”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2022-2023</c:v>
                </c:pt>
                <c:pt idx="1">
                  <c:v>2023-2024</c:v>
                </c:pt>
                <c:pt idx="2">
                  <c:v>2024-2025</c:v>
                </c:pt>
              </c:strCache>
            </c:strRef>
          </c:cat>
          <c:val>
            <c:numRef>
              <c:f>Sheet1!$B$2:$B$4</c:f>
              <c:numCache>
                <c:formatCode>General</c:formatCode>
                <c:ptCount val="3"/>
                <c:pt idx="0">
                  <c:v>0.4</c:v>
                </c:pt>
                <c:pt idx="1">
                  <c:v>0.56999999999999995</c:v>
                </c:pt>
                <c:pt idx="2">
                  <c:v>0.64</c:v>
                </c:pt>
              </c:numCache>
            </c:numRef>
          </c:val>
          <c:extLst>
            <c:ext xmlns:c16="http://schemas.microsoft.com/office/drawing/2014/chart" uri="{C3380CC4-5D6E-409C-BE32-E72D297353CC}">
              <c16:uniqueId val="{00000000-0088-47EF-8876-00E486C926EF}"/>
            </c:ext>
          </c:extLst>
        </c:ser>
        <c:dLbls>
          <c:showLegendKey val="0"/>
          <c:showVal val="0"/>
          <c:showCatName val="0"/>
          <c:showSerName val="0"/>
          <c:showPercent val="0"/>
          <c:showBubbleSize val="0"/>
        </c:dLbls>
        <c:gapWidth val="219"/>
        <c:overlap val="-27"/>
        <c:axId val="883156096"/>
        <c:axId val="883156816"/>
      </c:barChart>
      <c:catAx>
        <c:axId val="88315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3156816"/>
        <c:crosses val="autoZero"/>
        <c:auto val="1"/>
        <c:lblAlgn val="ctr"/>
        <c:lblOffset val="100"/>
        <c:noMultiLvlLbl val="0"/>
      </c:catAx>
      <c:valAx>
        <c:axId val="8831568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3156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Child Care Center and After</a:t>
            </a:r>
            <a:r>
              <a:rPr lang="en-US" baseline="0" dirty="0"/>
              <a:t> School</a:t>
            </a:r>
            <a:r>
              <a:rPr lang="en-US" dirty="0"/>
              <a:t> Enrollment, </a:t>
            </a:r>
          </a:p>
          <a:p>
            <a:pPr>
              <a:defRPr/>
            </a:pPr>
            <a:r>
              <a:rPr lang="en-US" dirty="0"/>
              <a:t>n=108</a:t>
            </a:r>
          </a:p>
        </c:rich>
      </c:tx>
      <c:layout>
        <c:manualLayout>
          <c:xMode val="edge"/>
          <c:yMode val="edge"/>
          <c:x val="5.9155009934762963E-2"/>
          <c:y val="3.8386916610384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85028916688976E-2"/>
          <c:y val="2.6202061573258977E-2"/>
          <c:w val="0.89140971859376994"/>
          <c:h val="0.66635634059140902"/>
        </c:manualLayout>
      </c:layout>
      <c:barChart>
        <c:barDir val="col"/>
        <c:grouping val="stacked"/>
        <c:varyColors val="0"/>
        <c:ser>
          <c:idx val="0"/>
          <c:order val="0"/>
          <c:tx>
            <c:strRef>
              <c:f>Sheet1!$B$1</c:f>
              <c:strCache>
                <c:ptCount val="1"/>
                <c:pt idx="0">
                  <c:v>Enrolled</c:v>
                </c:pt>
              </c:strCache>
            </c:strRef>
          </c:tx>
          <c:spPr>
            <a:solidFill>
              <a:schemeClr val="accent1"/>
            </a:solidFill>
            <a:ln>
              <a:noFill/>
            </a:ln>
            <a:effectLst/>
          </c:spPr>
          <c:invertIfNegative val="0"/>
          <c:cat>
            <c:strRef>
              <c:f>Sheet1!$A$2:$A$5</c:f>
              <c:strCache>
                <c:ptCount val="4"/>
                <c:pt idx="0">
                  <c:v>Infant</c:v>
                </c:pt>
                <c:pt idx="1">
                  <c:v>Toddler</c:v>
                </c:pt>
                <c:pt idx="2">
                  <c:v>Preschool</c:v>
                </c:pt>
                <c:pt idx="3">
                  <c:v>School-Aged</c:v>
                </c:pt>
              </c:strCache>
            </c:strRef>
          </c:cat>
          <c:val>
            <c:numRef>
              <c:f>Sheet1!$B$2:$B$5</c:f>
              <c:numCache>
                <c:formatCode>General</c:formatCode>
                <c:ptCount val="4"/>
                <c:pt idx="0">
                  <c:v>442</c:v>
                </c:pt>
                <c:pt idx="1">
                  <c:v>670</c:v>
                </c:pt>
                <c:pt idx="2">
                  <c:v>1984</c:v>
                </c:pt>
                <c:pt idx="3">
                  <c:v>524</c:v>
                </c:pt>
              </c:numCache>
            </c:numRef>
          </c:val>
          <c:extLst>
            <c:ext xmlns:c16="http://schemas.microsoft.com/office/drawing/2014/chart" uri="{C3380CC4-5D6E-409C-BE32-E72D297353CC}">
              <c16:uniqueId val="{00000000-42DF-4CF4-8E99-D5A69F919268}"/>
            </c:ext>
          </c:extLst>
        </c:ser>
        <c:dLbls>
          <c:showLegendKey val="0"/>
          <c:showVal val="0"/>
          <c:showCatName val="0"/>
          <c:showSerName val="0"/>
          <c:showPercent val="0"/>
          <c:showBubbleSize val="0"/>
        </c:dLbls>
        <c:gapWidth val="219"/>
        <c:overlap val="100"/>
        <c:axId val="813256255"/>
        <c:axId val="81325769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Licensed</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Infant</c:v>
                      </c:pt>
                      <c:pt idx="1">
                        <c:v>Toddler</c:v>
                      </c:pt>
                      <c:pt idx="2">
                        <c:v>Preschool</c:v>
                      </c:pt>
                      <c:pt idx="3">
                        <c:v>School-Aged</c:v>
                      </c:pt>
                    </c:strCache>
                  </c:strRef>
                </c:cat>
                <c:val>
                  <c:numRef>
                    <c:extLst>
                      <c:ext uri="{02D57815-91ED-43cb-92C2-25804820EDAC}">
                        <c15:formulaRef>
                          <c15:sqref>Sheet1!$C$2:$C$5</c15:sqref>
                        </c15:formulaRef>
                      </c:ext>
                    </c:extLst>
                    <c:numCache>
                      <c:formatCode>General</c:formatCode>
                      <c:ptCount val="4"/>
                      <c:pt idx="0">
                        <c:v>135</c:v>
                      </c:pt>
                      <c:pt idx="1">
                        <c:v>160</c:v>
                      </c:pt>
                      <c:pt idx="2">
                        <c:v>318</c:v>
                      </c:pt>
                      <c:pt idx="3">
                        <c:v>345</c:v>
                      </c:pt>
                    </c:numCache>
                  </c:numRef>
                </c:val>
                <c:extLst>
                  <c:ext xmlns:c16="http://schemas.microsoft.com/office/drawing/2014/chart" uri="{C3380CC4-5D6E-409C-BE32-E72D297353CC}">
                    <c16:uniqueId val="{00000001-42DF-4CF4-8E99-D5A69F919268}"/>
                  </c:ext>
                </c:extLst>
              </c15:ser>
            </c15:filteredBarSeries>
          </c:ext>
        </c:extLst>
      </c:barChart>
      <c:lineChart>
        <c:grouping val="standard"/>
        <c:varyColors val="0"/>
        <c:ser>
          <c:idx val="2"/>
          <c:order val="2"/>
          <c:tx>
            <c:strRef>
              <c:f>Sheet1!$D$1</c:f>
              <c:strCache>
                <c:ptCount val="1"/>
                <c:pt idx="0">
                  <c:v>Open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Infant</c:v>
                </c:pt>
                <c:pt idx="1">
                  <c:v>Toddler</c:v>
                </c:pt>
                <c:pt idx="2">
                  <c:v>Preschool</c:v>
                </c:pt>
                <c:pt idx="3">
                  <c:v>School-Aged</c:v>
                </c:pt>
              </c:strCache>
            </c:strRef>
          </c:cat>
          <c:val>
            <c:numRef>
              <c:f>Sheet1!$D$2:$D$5</c:f>
              <c:numCache>
                <c:formatCode>General</c:formatCode>
                <c:ptCount val="4"/>
                <c:pt idx="0">
                  <c:v>28</c:v>
                </c:pt>
                <c:pt idx="1">
                  <c:v>24</c:v>
                </c:pt>
                <c:pt idx="2">
                  <c:v>126</c:v>
                </c:pt>
                <c:pt idx="3">
                  <c:v>101</c:v>
                </c:pt>
              </c:numCache>
            </c:numRef>
          </c:val>
          <c:smooth val="0"/>
          <c:extLst>
            <c:ext xmlns:c16="http://schemas.microsoft.com/office/drawing/2014/chart" uri="{C3380CC4-5D6E-409C-BE32-E72D297353CC}">
              <c16:uniqueId val="{00000002-42DF-4CF4-8E99-D5A69F919268}"/>
            </c:ext>
          </c:extLst>
        </c:ser>
        <c:dLbls>
          <c:showLegendKey val="0"/>
          <c:showVal val="0"/>
          <c:showCatName val="0"/>
          <c:showSerName val="0"/>
          <c:showPercent val="0"/>
          <c:showBubbleSize val="0"/>
        </c:dLbls>
        <c:marker val="1"/>
        <c:smooth val="0"/>
        <c:axId val="813256255"/>
        <c:axId val="813257695"/>
      </c:lineChart>
      <c:catAx>
        <c:axId val="81325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257695"/>
        <c:crosses val="autoZero"/>
        <c:auto val="1"/>
        <c:lblAlgn val="ctr"/>
        <c:lblOffset val="100"/>
        <c:noMultiLvlLbl val="0"/>
      </c:catAx>
      <c:valAx>
        <c:axId val="813257695"/>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25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Family Child Care Enrollment, n=111</a:t>
            </a:r>
          </a:p>
        </c:rich>
      </c:tx>
      <c:layout>
        <c:manualLayout>
          <c:xMode val="edge"/>
          <c:yMode val="edge"/>
          <c:x val="0.11208186827735708"/>
          <c:y val="0.2358845970266836"/>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85028916688976E-2"/>
          <c:y val="2.6202061573258977E-2"/>
          <c:w val="0.89140971859376994"/>
          <c:h val="0.66635634059140902"/>
        </c:manualLayout>
      </c:layout>
      <c:barChart>
        <c:barDir val="col"/>
        <c:grouping val="stacked"/>
        <c:varyColors val="0"/>
        <c:ser>
          <c:idx val="0"/>
          <c:order val="0"/>
          <c:tx>
            <c:strRef>
              <c:f>Sheet1!$B$1</c:f>
              <c:strCache>
                <c:ptCount val="1"/>
                <c:pt idx="0">
                  <c:v>Enrolled</c:v>
                </c:pt>
              </c:strCache>
            </c:strRef>
          </c:tx>
          <c:spPr>
            <a:solidFill>
              <a:schemeClr val="accent1"/>
            </a:solidFill>
            <a:ln>
              <a:noFill/>
            </a:ln>
            <a:effectLst/>
          </c:spPr>
          <c:invertIfNegative val="0"/>
          <c:cat>
            <c:strRef>
              <c:f>Sheet1!$A$2:$A$5</c:f>
              <c:strCache>
                <c:ptCount val="4"/>
                <c:pt idx="0">
                  <c:v>Infant</c:v>
                </c:pt>
                <c:pt idx="1">
                  <c:v>Toddler</c:v>
                </c:pt>
                <c:pt idx="2">
                  <c:v>Preschool</c:v>
                </c:pt>
                <c:pt idx="3">
                  <c:v>School-Aged</c:v>
                </c:pt>
              </c:strCache>
            </c:strRef>
          </c:cat>
          <c:val>
            <c:numRef>
              <c:f>Sheet1!$B$2:$B$5</c:f>
              <c:numCache>
                <c:formatCode>General</c:formatCode>
                <c:ptCount val="4"/>
                <c:pt idx="0">
                  <c:v>137</c:v>
                </c:pt>
                <c:pt idx="1">
                  <c:v>190</c:v>
                </c:pt>
                <c:pt idx="2">
                  <c:v>242</c:v>
                </c:pt>
                <c:pt idx="3">
                  <c:v>279</c:v>
                </c:pt>
              </c:numCache>
            </c:numRef>
          </c:val>
          <c:extLst>
            <c:ext xmlns:c16="http://schemas.microsoft.com/office/drawing/2014/chart" uri="{C3380CC4-5D6E-409C-BE32-E72D297353CC}">
              <c16:uniqueId val="{00000000-664E-493C-986E-0F85E1FC39C7}"/>
            </c:ext>
          </c:extLst>
        </c:ser>
        <c:dLbls>
          <c:showLegendKey val="0"/>
          <c:showVal val="0"/>
          <c:showCatName val="0"/>
          <c:showSerName val="0"/>
          <c:showPercent val="0"/>
          <c:showBubbleSize val="0"/>
        </c:dLbls>
        <c:gapWidth val="219"/>
        <c:overlap val="100"/>
        <c:axId val="813256255"/>
        <c:axId val="81325769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Licensed</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Infant</c:v>
                      </c:pt>
                      <c:pt idx="1">
                        <c:v>Toddler</c:v>
                      </c:pt>
                      <c:pt idx="2">
                        <c:v>Preschool</c:v>
                      </c:pt>
                      <c:pt idx="3">
                        <c:v>School-Aged</c:v>
                      </c:pt>
                    </c:strCache>
                  </c:strRef>
                </c:cat>
                <c:val>
                  <c:numRef>
                    <c:extLst>
                      <c:ext uri="{02D57815-91ED-43cb-92C2-25804820EDAC}">
                        <c15:formulaRef>
                          <c15:sqref>Sheet1!$C$2:$C$5</c15:sqref>
                        </c15:formulaRef>
                      </c:ext>
                    </c:extLst>
                    <c:numCache>
                      <c:formatCode>General</c:formatCode>
                      <c:ptCount val="4"/>
                      <c:pt idx="0">
                        <c:v>50</c:v>
                      </c:pt>
                      <c:pt idx="1">
                        <c:v>62</c:v>
                      </c:pt>
                      <c:pt idx="2">
                        <c:v>-5</c:v>
                      </c:pt>
                      <c:pt idx="3">
                        <c:v>101</c:v>
                      </c:pt>
                    </c:numCache>
                  </c:numRef>
                </c:val>
                <c:extLst>
                  <c:ext xmlns:c16="http://schemas.microsoft.com/office/drawing/2014/chart" uri="{C3380CC4-5D6E-409C-BE32-E72D297353CC}">
                    <c16:uniqueId val="{00000002-664E-493C-986E-0F85E1FC39C7}"/>
                  </c:ext>
                </c:extLst>
              </c15:ser>
            </c15:filteredBarSeries>
          </c:ext>
        </c:extLst>
      </c:barChart>
      <c:lineChart>
        <c:grouping val="standard"/>
        <c:varyColors val="0"/>
        <c:ser>
          <c:idx val="2"/>
          <c:order val="2"/>
          <c:tx>
            <c:strRef>
              <c:f>Sheet1!$D$1</c:f>
              <c:strCache>
                <c:ptCount val="1"/>
                <c:pt idx="0">
                  <c:v>Open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Infant</c:v>
                </c:pt>
                <c:pt idx="1">
                  <c:v>Toddler</c:v>
                </c:pt>
                <c:pt idx="2">
                  <c:v>Preschool</c:v>
                </c:pt>
                <c:pt idx="3">
                  <c:v>School-Aged</c:v>
                </c:pt>
              </c:strCache>
            </c:strRef>
          </c:cat>
          <c:val>
            <c:numRef>
              <c:f>Sheet1!$D$2:$D$5</c:f>
              <c:numCache>
                <c:formatCode>General</c:formatCode>
                <c:ptCount val="4"/>
                <c:pt idx="0">
                  <c:v>14</c:v>
                </c:pt>
                <c:pt idx="1">
                  <c:v>40</c:v>
                </c:pt>
                <c:pt idx="2">
                  <c:v>30</c:v>
                </c:pt>
                <c:pt idx="3">
                  <c:v>96</c:v>
                </c:pt>
              </c:numCache>
            </c:numRef>
          </c:val>
          <c:smooth val="0"/>
          <c:extLst>
            <c:ext xmlns:c16="http://schemas.microsoft.com/office/drawing/2014/chart" uri="{C3380CC4-5D6E-409C-BE32-E72D297353CC}">
              <c16:uniqueId val="{00000001-664E-493C-986E-0F85E1FC39C7}"/>
            </c:ext>
          </c:extLst>
        </c:ser>
        <c:dLbls>
          <c:showLegendKey val="0"/>
          <c:showVal val="0"/>
          <c:showCatName val="0"/>
          <c:showSerName val="0"/>
          <c:showPercent val="0"/>
          <c:showBubbleSize val="0"/>
        </c:dLbls>
        <c:marker val="1"/>
        <c:smooth val="0"/>
        <c:axId val="813256255"/>
        <c:axId val="813257695"/>
      </c:lineChart>
      <c:catAx>
        <c:axId val="81325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257695"/>
        <c:crosses val="autoZero"/>
        <c:auto val="1"/>
        <c:lblAlgn val="ctr"/>
        <c:lblOffset val="100"/>
        <c:noMultiLvlLbl val="0"/>
      </c:catAx>
      <c:valAx>
        <c:axId val="813257695"/>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2562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Sheet1!$B$1</c:f>
              <c:strCache>
                <c:ptCount val="1"/>
                <c:pt idx="0">
                  <c:v>2024 FCC</c:v>
                </c:pt>
              </c:strCache>
            </c:strRef>
          </c:tx>
          <c:spPr>
            <a:solidFill>
              <a:srgbClr val="29ABE2">
                <a:alpha val="50196"/>
              </a:srgbClr>
            </a:solidFill>
          </c:spPr>
          <c:invertIfNegative val="0"/>
          <c:cat>
            <c:strRef>
              <c:f>Sheet1!$A$2:$A$6</c:f>
              <c:strCache>
                <c:ptCount val="5"/>
                <c:pt idx="0">
                  <c:v>Indefinitely</c:v>
                </c:pt>
                <c:pt idx="1">
                  <c:v>6-10 years</c:v>
                </c:pt>
                <c:pt idx="2">
                  <c:v>3-5 years</c:v>
                </c:pt>
                <c:pt idx="3">
                  <c:v>1-2 years</c:v>
                </c:pt>
                <c:pt idx="4">
                  <c:v>Unsure</c:v>
                </c:pt>
              </c:strCache>
            </c:strRef>
          </c:cat>
          <c:val>
            <c:numRef>
              <c:f>Sheet1!$B$2:$B$6</c:f>
              <c:numCache>
                <c:formatCode>General</c:formatCode>
                <c:ptCount val="5"/>
                <c:pt idx="0">
                  <c:v>0.27</c:v>
                </c:pt>
                <c:pt idx="1">
                  <c:v>0.19</c:v>
                </c:pt>
                <c:pt idx="2">
                  <c:v>0.11</c:v>
                </c:pt>
                <c:pt idx="3">
                  <c:v>0.08</c:v>
                </c:pt>
                <c:pt idx="4">
                  <c:v>0.35</c:v>
                </c:pt>
              </c:numCache>
            </c:numRef>
          </c:val>
          <c:extLst>
            <c:ext xmlns:c16="http://schemas.microsoft.com/office/drawing/2014/chart" uri="{C3380CC4-5D6E-409C-BE32-E72D297353CC}">
              <c16:uniqueId val="{0000000A-F726-47F9-8A91-9DF27960F47A}"/>
            </c:ext>
          </c:extLst>
        </c:ser>
        <c:ser>
          <c:idx val="0"/>
          <c:order val="1"/>
          <c:tx>
            <c:strRef>
              <c:f>Sheet1!$C$1</c:f>
              <c:strCache>
                <c:ptCount val="1"/>
                <c:pt idx="0">
                  <c:v>2025 FCC</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Sheet1!$C$2:$C$6</c:f>
              <c:numCache>
                <c:formatCode>General</c:formatCode>
                <c:ptCount val="5"/>
                <c:pt idx="0">
                  <c:v>0.28000000000000003</c:v>
                </c:pt>
                <c:pt idx="1">
                  <c:v>0.11</c:v>
                </c:pt>
                <c:pt idx="2">
                  <c:v>0.21</c:v>
                </c:pt>
                <c:pt idx="3">
                  <c:v>0.17</c:v>
                </c:pt>
                <c:pt idx="4">
                  <c:v>0.23</c:v>
                </c:pt>
              </c:numCache>
            </c:numRef>
          </c:val>
          <c:extLst>
            <c:ext xmlns:c16="http://schemas.microsoft.com/office/drawing/2014/chart" uri="{C3380CC4-5D6E-409C-BE32-E72D297353CC}">
              <c16:uniqueId val="{00000000-A1CE-4FE6-839E-DA0C0F54407F}"/>
            </c:ext>
          </c:extLst>
        </c:ser>
        <c:ser>
          <c:idx val="3"/>
          <c:order val="2"/>
          <c:tx>
            <c:strRef>
              <c:f>Sheet1!$D$1</c:f>
              <c:strCache>
                <c:ptCount val="1"/>
                <c:pt idx="0">
                  <c:v>2024 Center and Afterschool</c:v>
                </c:pt>
              </c:strCache>
            </c:strRef>
          </c:tx>
          <c:spPr>
            <a:solidFill>
              <a:srgbClr val="F7941D">
                <a:alpha val="50196"/>
              </a:srgbClr>
            </a:solidFill>
          </c:spPr>
          <c:invertIfNegative val="0"/>
          <c:cat>
            <c:strRef>
              <c:f>Sheet1!$A$2:$A$6</c:f>
              <c:strCache>
                <c:ptCount val="5"/>
                <c:pt idx="0">
                  <c:v>Indefinitely</c:v>
                </c:pt>
                <c:pt idx="1">
                  <c:v>6-10 years</c:v>
                </c:pt>
                <c:pt idx="2">
                  <c:v>3-5 years</c:v>
                </c:pt>
                <c:pt idx="3">
                  <c:v>1-2 years</c:v>
                </c:pt>
                <c:pt idx="4">
                  <c:v>Unsure</c:v>
                </c:pt>
              </c:strCache>
            </c:strRef>
          </c:cat>
          <c:val>
            <c:numRef>
              <c:f>Sheet1!$D$2:$D$6</c:f>
              <c:numCache>
                <c:formatCode>General</c:formatCode>
                <c:ptCount val="5"/>
                <c:pt idx="0">
                  <c:v>0.46</c:v>
                </c:pt>
                <c:pt idx="1">
                  <c:v>0.06</c:v>
                </c:pt>
                <c:pt idx="2">
                  <c:v>0.08</c:v>
                </c:pt>
                <c:pt idx="3">
                  <c:v>0.02</c:v>
                </c:pt>
                <c:pt idx="4">
                  <c:v>0.38</c:v>
                </c:pt>
              </c:numCache>
            </c:numRef>
          </c:val>
          <c:extLst>
            <c:ext xmlns:c16="http://schemas.microsoft.com/office/drawing/2014/chart" uri="{C3380CC4-5D6E-409C-BE32-E72D297353CC}">
              <c16:uniqueId val="{0000000B-F726-47F9-8A91-9DF27960F47A}"/>
            </c:ext>
          </c:extLst>
        </c:ser>
        <c:ser>
          <c:idx val="1"/>
          <c:order val="3"/>
          <c:tx>
            <c:strRef>
              <c:f>Sheet1!$E$1</c:f>
              <c:strCache>
                <c:ptCount val="1"/>
                <c:pt idx="0">
                  <c:v>2025 Center and Afterschool</c:v>
                </c:pt>
              </c:strCache>
            </c:strRef>
          </c:tx>
          <c:spPr>
            <a:solidFill>
              <a:schemeClr val="accent3"/>
            </a:solidFill>
          </c:spPr>
          <c:invertIfNegative val="0"/>
          <c:dLbls>
            <c:numFmt formatCode="0%" sourceLinked="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Sheet1!$E$2:$E$6</c:f>
              <c:numCache>
                <c:formatCode>General</c:formatCode>
                <c:ptCount val="5"/>
                <c:pt idx="0">
                  <c:v>0.39</c:v>
                </c:pt>
                <c:pt idx="1">
                  <c:v>0.08</c:v>
                </c:pt>
                <c:pt idx="2">
                  <c:v>0.1</c:v>
                </c:pt>
                <c:pt idx="3">
                  <c:v>0.08</c:v>
                </c:pt>
                <c:pt idx="4">
                  <c:v>0.34</c:v>
                </c:pt>
              </c:numCache>
            </c:numRef>
          </c:val>
          <c:extLst>
            <c:ext xmlns:c16="http://schemas.microsoft.com/office/drawing/2014/chart" uri="{C3380CC4-5D6E-409C-BE32-E72D297353CC}">
              <c16:uniqueId val="{00000001-A1CE-4FE6-839E-DA0C0F54407F}"/>
            </c:ext>
          </c:extLst>
        </c:ser>
        <c:dLbls>
          <c:showLegendKey val="0"/>
          <c:showVal val="0"/>
          <c:showCatName val="0"/>
          <c:showSerName val="0"/>
          <c:showPercent val="0"/>
          <c:showBubbleSize val="0"/>
        </c:dLbls>
        <c:gapWidth val="5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b="0">
                <a:solidFill>
                  <a:schemeClr val="accent4"/>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r"/>
      <c:layout>
        <c:manualLayout>
          <c:xMode val="edge"/>
          <c:yMode val="edge"/>
          <c:x val="0.39425378206663042"/>
          <c:y val="0.67372787619959495"/>
          <c:w val="0.2606481629308568"/>
          <c:h val="0.22429598989494731"/>
        </c:manualLayout>
      </c:layout>
      <c:overlay val="0"/>
      <c:txPr>
        <a:bodyPr/>
        <a:lstStyle/>
        <a:p>
          <a:pPr>
            <a:defRPr sz="1100"/>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8502752476521505"/>
        </c:manualLayout>
      </c:layout>
      <c:barChart>
        <c:barDir val="col"/>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CED-456B-9005-FED256DE7EF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CED-456B-9005-FED256DE7EF3}"/>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CED-456B-9005-FED256DE7EF3}"/>
              </c:ext>
            </c:extLst>
          </c:dPt>
          <c:cat>
            <c:strRef>
              <c:f>Sheet1!$A$2:$A$4</c:f>
              <c:strCache>
                <c:ptCount val="3"/>
                <c:pt idx="0">
                  <c:v>Last year my business was about the same as previous years</c:v>
                </c:pt>
                <c:pt idx="1">
                  <c:v>Last year, my business was less stable than in previous years</c:v>
                </c:pt>
                <c:pt idx="2">
                  <c:v>Last year, my business was more stable than in previous years</c:v>
                </c:pt>
              </c:strCache>
            </c:strRef>
          </c:cat>
          <c:val>
            <c:numRef>
              <c:f>Sheet1!$B$2:$B$4</c:f>
              <c:numCache>
                <c:formatCode>0%</c:formatCode>
                <c:ptCount val="3"/>
                <c:pt idx="0">
                  <c:v>0.56000000000000005</c:v>
                </c:pt>
                <c:pt idx="1">
                  <c:v>0.15</c:v>
                </c:pt>
                <c:pt idx="2">
                  <c:v>0.28999999999999998</c:v>
                </c:pt>
              </c:numCache>
            </c:numRef>
          </c:val>
          <c:extLst>
            <c:ext xmlns:c16="http://schemas.microsoft.com/office/drawing/2014/chart" uri="{C3380CC4-5D6E-409C-BE32-E72D297353CC}">
              <c16:uniqueId val="{00000006-3CED-456B-9005-FED256DE7EF3}"/>
            </c:ext>
          </c:extLst>
        </c:ser>
        <c:ser>
          <c:idx val="1"/>
          <c:order val="1"/>
          <c:tx>
            <c:strRef>
              <c:f>Sheet1!$C$1</c:f>
              <c:strCache>
                <c:ptCount val="1"/>
                <c:pt idx="0">
                  <c:v>2025</c:v>
                </c:pt>
              </c:strCache>
            </c:strRef>
          </c:tx>
          <c:spPr>
            <a:solidFill>
              <a:schemeClr val="accent2"/>
            </a:solidFill>
            <a:ln w="19050">
              <a:solidFill>
                <a:schemeClr val="lt1"/>
              </a:solidFill>
            </a:ln>
            <a:effectLst/>
          </c:spPr>
          <c:invertIfNegative val="0"/>
          <c:cat>
            <c:strRef>
              <c:f>Sheet1!$A$2:$A$4</c:f>
              <c:strCache>
                <c:ptCount val="3"/>
                <c:pt idx="0">
                  <c:v>Last year my business was about the same as previous years</c:v>
                </c:pt>
                <c:pt idx="1">
                  <c:v>Last year, my business was less stable than in previous years</c:v>
                </c:pt>
                <c:pt idx="2">
                  <c:v>Last year, my business was more stable than in previous years</c:v>
                </c:pt>
              </c:strCache>
            </c:strRef>
          </c:cat>
          <c:val>
            <c:numRef>
              <c:f>Sheet1!$C$2:$C$4</c:f>
              <c:numCache>
                <c:formatCode>0%</c:formatCode>
                <c:ptCount val="3"/>
                <c:pt idx="0">
                  <c:v>0.5</c:v>
                </c:pt>
                <c:pt idx="1">
                  <c:v>0.17</c:v>
                </c:pt>
                <c:pt idx="2">
                  <c:v>0.33</c:v>
                </c:pt>
              </c:numCache>
            </c:numRef>
          </c:val>
          <c:extLst>
            <c:ext xmlns:c16="http://schemas.microsoft.com/office/drawing/2014/chart" uri="{C3380CC4-5D6E-409C-BE32-E72D297353CC}">
              <c16:uniqueId val="{00000007-3CED-456B-9005-FED256DE7EF3}"/>
            </c:ext>
          </c:extLst>
        </c:ser>
        <c:dLbls>
          <c:showLegendKey val="0"/>
          <c:showVal val="0"/>
          <c:showCatName val="0"/>
          <c:showSerName val="0"/>
          <c:showPercent val="0"/>
          <c:showBubbleSize val="0"/>
        </c:dLbls>
        <c:gapWidth val="100"/>
        <c:axId val="792864176"/>
        <c:axId val="792864536"/>
      </c:barChart>
      <c:catAx>
        <c:axId val="792864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864536"/>
        <c:crosses val="autoZero"/>
        <c:auto val="1"/>
        <c:lblAlgn val="ctr"/>
        <c:lblOffset val="100"/>
        <c:noMultiLvlLbl val="0"/>
      </c:catAx>
      <c:valAx>
        <c:axId val="792864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864176"/>
        <c:crosses val="autoZero"/>
        <c:crossBetween val="between"/>
      </c:valAx>
      <c:spPr>
        <a:noFill/>
        <a:ln>
          <a:noFill/>
        </a:ln>
        <a:effectLst/>
      </c:spPr>
    </c:plotArea>
    <c:legend>
      <c:legendPos val="r"/>
      <c:layout>
        <c:manualLayout>
          <c:xMode val="edge"/>
          <c:yMode val="edge"/>
          <c:x val="0.846670884397974"/>
          <c:y val="9.8856867780689542E-2"/>
          <c:w val="0.10225618386811415"/>
          <c:h val="0.15694221884346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3956D-8D0E-463F-83D8-46C8C017863E}" type="doc">
      <dgm:prSet loTypeId="urn:microsoft.com/office/officeart/2008/layout/LinedList" loCatId="list" qsTypeId="urn:microsoft.com/office/officeart/2005/8/quickstyle/simple1" qsCatId="simple" csTypeId="urn:microsoft.com/office/officeart/2005/8/colors/accent3_1" csCatId="accent3"/>
      <dgm:spPr/>
      <dgm:t>
        <a:bodyPr/>
        <a:lstStyle/>
        <a:p>
          <a:endParaRPr lang="en-US"/>
        </a:p>
      </dgm:t>
    </dgm:pt>
    <dgm:pt modelId="{308BA241-0C49-4A10-BE69-EEA747CE3742}">
      <dgm:prSet/>
      <dgm:spPr/>
      <dgm:t>
        <a:bodyPr/>
        <a:lstStyle/>
        <a:p>
          <a:r>
            <a:rPr lang="en-US" b="1"/>
            <a:t>Samantha Collins</a:t>
          </a:r>
          <a:r>
            <a:rPr lang="en-US"/>
            <a:t>, Business Development Specialist</a:t>
          </a:r>
        </a:p>
      </dgm:t>
    </dgm:pt>
    <dgm:pt modelId="{D3E7068F-A699-4574-9C1D-06960D74A012}" type="parTrans" cxnId="{F8B75F40-D8E3-450C-9FF4-7FFF6FFCACB0}">
      <dgm:prSet/>
      <dgm:spPr/>
      <dgm:t>
        <a:bodyPr/>
        <a:lstStyle/>
        <a:p>
          <a:endParaRPr lang="en-US"/>
        </a:p>
      </dgm:t>
    </dgm:pt>
    <dgm:pt modelId="{6449CD72-AC8D-43F3-9134-C0EE712216C0}" type="sibTrans" cxnId="{F8B75F40-D8E3-450C-9FF4-7FFF6FFCACB0}">
      <dgm:prSet/>
      <dgm:spPr/>
      <dgm:t>
        <a:bodyPr/>
        <a:lstStyle/>
        <a:p>
          <a:endParaRPr lang="en-US"/>
        </a:p>
      </dgm:t>
    </dgm:pt>
    <dgm:pt modelId="{38425BC8-4C48-40AD-B69E-394AC2356880}">
      <dgm:prSet/>
      <dgm:spPr/>
      <dgm:t>
        <a:bodyPr/>
        <a:lstStyle/>
        <a:p>
          <a:r>
            <a:rPr lang="en-US" b="1"/>
            <a:t>Rose Morrison</a:t>
          </a:r>
          <a:r>
            <a:rPr lang="en-US"/>
            <a:t>, Business Development Specialist</a:t>
          </a:r>
        </a:p>
      </dgm:t>
    </dgm:pt>
    <dgm:pt modelId="{12AA3A2D-80E1-4488-A11E-AFC691049578}" type="parTrans" cxnId="{B3E47482-16E4-4C04-BA66-181180171BFC}">
      <dgm:prSet/>
      <dgm:spPr/>
      <dgm:t>
        <a:bodyPr/>
        <a:lstStyle/>
        <a:p>
          <a:endParaRPr lang="en-US"/>
        </a:p>
      </dgm:t>
    </dgm:pt>
    <dgm:pt modelId="{16EBBD7B-C7E7-4BAB-931B-F1CDCB15E922}" type="sibTrans" cxnId="{B3E47482-16E4-4C04-BA66-181180171BFC}">
      <dgm:prSet/>
      <dgm:spPr/>
      <dgm:t>
        <a:bodyPr/>
        <a:lstStyle/>
        <a:p>
          <a:endParaRPr lang="en-US"/>
        </a:p>
      </dgm:t>
    </dgm:pt>
    <dgm:pt modelId="{94DEE4A6-1A1D-4339-AD1E-682E8E4A768A}">
      <dgm:prSet/>
      <dgm:spPr/>
      <dgm:t>
        <a:bodyPr/>
        <a:lstStyle/>
        <a:p>
          <a:r>
            <a:rPr lang="en-US" b="1"/>
            <a:t>Jen Severance</a:t>
          </a:r>
          <a:r>
            <a:rPr lang="en-US"/>
            <a:t>, Business Development Manager</a:t>
          </a:r>
        </a:p>
      </dgm:t>
    </dgm:pt>
    <dgm:pt modelId="{48D4DC0B-B2DF-40AD-83AE-509F69B7A35B}" type="parTrans" cxnId="{65BF58CD-091D-44C3-9DE9-AC1B7694DCF8}">
      <dgm:prSet/>
      <dgm:spPr/>
      <dgm:t>
        <a:bodyPr/>
        <a:lstStyle/>
        <a:p>
          <a:endParaRPr lang="en-US"/>
        </a:p>
      </dgm:t>
    </dgm:pt>
    <dgm:pt modelId="{3043C411-D122-43A9-A9B8-168042CD8DD4}" type="sibTrans" cxnId="{65BF58CD-091D-44C3-9DE9-AC1B7694DCF8}">
      <dgm:prSet/>
      <dgm:spPr/>
      <dgm:t>
        <a:bodyPr/>
        <a:lstStyle/>
        <a:p>
          <a:endParaRPr lang="en-US"/>
        </a:p>
      </dgm:t>
    </dgm:pt>
    <dgm:pt modelId="{77594826-F14A-46D8-96B1-7A4041344D4A}">
      <dgm:prSet/>
      <dgm:spPr/>
      <dgm:t>
        <a:bodyPr/>
        <a:lstStyle/>
        <a:p>
          <a:r>
            <a:rPr lang="en-US" b="1" dirty="0"/>
            <a:t>Erin Roche</a:t>
          </a:r>
          <a:r>
            <a:rPr lang="en-US" dirty="0"/>
            <a:t>, Director of our VT Office</a:t>
          </a:r>
        </a:p>
      </dgm:t>
    </dgm:pt>
    <dgm:pt modelId="{9634BAF6-2524-4B86-B703-D60B1AA2F4F2}" type="parTrans" cxnId="{9535BF01-FF01-4A44-9840-0D4162DA37B6}">
      <dgm:prSet/>
      <dgm:spPr/>
      <dgm:t>
        <a:bodyPr/>
        <a:lstStyle/>
        <a:p>
          <a:endParaRPr lang="en-US"/>
        </a:p>
      </dgm:t>
    </dgm:pt>
    <dgm:pt modelId="{2BA1FCDF-F707-4E17-80E2-34B616950A24}" type="sibTrans" cxnId="{9535BF01-FF01-4A44-9840-0D4162DA37B6}">
      <dgm:prSet/>
      <dgm:spPr/>
      <dgm:t>
        <a:bodyPr/>
        <a:lstStyle/>
        <a:p>
          <a:endParaRPr lang="en-US"/>
        </a:p>
      </dgm:t>
    </dgm:pt>
    <dgm:pt modelId="{993E38B4-DF38-4DBF-8AB9-1AAA3D6F66DC}">
      <dgm:prSet/>
      <dgm:spPr/>
      <dgm:t>
        <a:bodyPr/>
        <a:lstStyle/>
        <a:p>
          <a:r>
            <a:rPr lang="en-US" b="1"/>
            <a:t>Cathy Reitz, </a:t>
          </a:r>
          <a:r>
            <a:rPr lang="en-US"/>
            <a:t>Senior Grants Specialist</a:t>
          </a:r>
        </a:p>
      </dgm:t>
    </dgm:pt>
    <dgm:pt modelId="{BDABA559-68EB-4259-9D4E-0314A03DA605}" type="parTrans" cxnId="{9D2EC989-41FC-4183-B89D-0A43D58DB719}">
      <dgm:prSet/>
      <dgm:spPr/>
      <dgm:t>
        <a:bodyPr/>
        <a:lstStyle/>
        <a:p>
          <a:endParaRPr lang="en-US"/>
        </a:p>
      </dgm:t>
    </dgm:pt>
    <dgm:pt modelId="{B4174399-660A-4393-8A2E-FB03781BE280}" type="sibTrans" cxnId="{9D2EC989-41FC-4183-B89D-0A43D58DB719}">
      <dgm:prSet/>
      <dgm:spPr/>
      <dgm:t>
        <a:bodyPr/>
        <a:lstStyle/>
        <a:p>
          <a:endParaRPr lang="en-US"/>
        </a:p>
      </dgm:t>
    </dgm:pt>
    <dgm:pt modelId="{B7DF356B-8E0D-4CBD-9725-58A8BE2B83A1}">
      <dgm:prSet/>
      <dgm:spPr/>
      <dgm:t>
        <a:bodyPr/>
        <a:lstStyle/>
        <a:p>
          <a:r>
            <a:rPr lang="en-US" b="1"/>
            <a:t>Tess Weafer</a:t>
          </a:r>
          <a:r>
            <a:rPr lang="en-US"/>
            <a:t>, Program Specialist</a:t>
          </a:r>
        </a:p>
      </dgm:t>
    </dgm:pt>
    <dgm:pt modelId="{5EA65B66-3713-496C-A555-EFBF2129BFA5}" type="parTrans" cxnId="{85963093-7EF9-4F2D-8AD9-4608603F54B7}">
      <dgm:prSet/>
      <dgm:spPr/>
      <dgm:t>
        <a:bodyPr/>
        <a:lstStyle/>
        <a:p>
          <a:endParaRPr lang="en-US"/>
        </a:p>
      </dgm:t>
    </dgm:pt>
    <dgm:pt modelId="{C40ED6B8-F670-4038-B65C-10D1119DBAE9}" type="sibTrans" cxnId="{85963093-7EF9-4F2D-8AD9-4608603F54B7}">
      <dgm:prSet/>
      <dgm:spPr/>
      <dgm:t>
        <a:bodyPr/>
        <a:lstStyle/>
        <a:p>
          <a:endParaRPr lang="en-US"/>
        </a:p>
      </dgm:t>
    </dgm:pt>
    <dgm:pt modelId="{C11073DC-A27C-478F-8A0D-F79CD0A80977}">
      <dgm:prSet/>
      <dgm:spPr/>
      <dgm:t>
        <a:bodyPr/>
        <a:lstStyle/>
        <a:p>
          <a:r>
            <a:rPr lang="en-US" b="1"/>
            <a:t>deb Grennon</a:t>
          </a:r>
          <a:r>
            <a:rPr lang="en-US"/>
            <a:t>, Business Development Specialist</a:t>
          </a:r>
        </a:p>
      </dgm:t>
    </dgm:pt>
    <dgm:pt modelId="{8EBC36E3-2C87-4081-B667-EDA854FA2555}" type="parTrans" cxnId="{117A724C-3E48-4943-9771-38CB835A1665}">
      <dgm:prSet/>
      <dgm:spPr/>
      <dgm:t>
        <a:bodyPr/>
        <a:lstStyle/>
        <a:p>
          <a:endParaRPr lang="en-US"/>
        </a:p>
      </dgm:t>
    </dgm:pt>
    <dgm:pt modelId="{303480E2-7EC3-4AFB-A045-18BAD8500497}" type="sibTrans" cxnId="{117A724C-3E48-4943-9771-38CB835A1665}">
      <dgm:prSet/>
      <dgm:spPr/>
      <dgm:t>
        <a:bodyPr/>
        <a:lstStyle/>
        <a:p>
          <a:endParaRPr lang="en-US"/>
        </a:p>
      </dgm:t>
    </dgm:pt>
    <dgm:pt modelId="{CD7A9E0C-A339-4552-A1CE-1C69E55D6E24}" type="pres">
      <dgm:prSet presAssocID="{5393956D-8D0E-463F-83D8-46C8C017863E}" presName="vert0" presStyleCnt="0">
        <dgm:presLayoutVars>
          <dgm:dir/>
          <dgm:animOne val="branch"/>
          <dgm:animLvl val="lvl"/>
        </dgm:presLayoutVars>
      </dgm:prSet>
      <dgm:spPr/>
    </dgm:pt>
    <dgm:pt modelId="{580231AA-972B-49CD-B617-E957F9053993}" type="pres">
      <dgm:prSet presAssocID="{308BA241-0C49-4A10-BE69-EEA747CE3742}" presName="thickLine" presStyleLbl="alignNode1" presStyleIdx="0" presStyleCnt="7"/>
      <dgm:spPr/>
    </dgm:pt>
    <dgm:pt modelId="{FFB33658-B278-40D9-BAAB-066444DE865A}" type="pres">
      <dgm:prSet presAssocID="{308BA241-0C49-4A10-BE69-EEA747CE3742}" presName="horz1" presStyleCnt="0"/>
      <dgm:spPr/>
    </dgm:pt>
    <dgm:pt modelId="{82708D6B-8122-487F-A224-E6F9DC2D5EB2}" type="pres">
      <dgm:prSet presAssocID="{308BA241-0C49-4A10-BE69-EEA747CE3742}" presName="tx1" presStyleLbl="revTx" presStyleIdx="0" presStyleCnt="7"/>
      <dgm:spPr/>
    </dgm:pt>
    <dgm:pt modelId="{6D0C9BF1-0150-48A9-9711-9E53A0FB789C}" type="pres">
      <dgm:prSet presAssocID="{308BA241-0C49-4A10-BE69-EEA747CE3742}" presName="vert1" presStyleCnt="0"/>
      <dgm:spPr/>
    </dgm:pt>
    <dgm:pt modelId="{816C0EEE-F396-4CB7-B166-8D93F24F1A07}" type="pres">
      <dgm:prSet presAssocID="{38425BC8-4C48-40AD-B69E-394AC2356880}" presName="thickLine" presStyleLbl="alignNode1" presStyleIdx="1" presStyleCnt="7"/>
      <dgm:spPr/>
    </dgm:pt>
    <dgm:pt modelId="{1F22961E-3E04-422F-BE85-6FC9E1ECEFC4}" type="pres">
      <dgm:prSet presAssocID="{38425BC8-4C48-40AD-B69E-394AC2356880}" presName="horz1" presStyleCnt="0"/>
      <dgm:spPr/>
    </dgm:pt>
    <dgm:pt modelId="{FCC44834-8B61-4375-9029-1D06AD127022}" type="pres">
      <dgm:prSet presAssocID="{38425BC8-4C48-40AD-B69E-394AC2356880}" presName="tx1" presStyleLbl="revTx" presStyleIdx="1" presStyleCnt="7"/>
      <dgm:spPr/>
    </dgm:pt>
    <dgm:pt modelId="{9C9AD870-588A-4FDB-AD7F-92183BC152F9}" type="pres">
      <dgm:prSet presAssocID="{38425BC8-4C48-40AD-B69E-394AC2356880}" presName="vert1" presStyleCnt="0"/>
      <dgm:spPr/>
    </dgm:pt>
    <dgm:pt modelId="{022C9273-1B5B-42BC-A8F7-A827F2665046}" type="pres">
      <dgm:prSet presAssocID="{94DEE4A6-1A1D-4339-AD1E-682E8E4A768A}" presName="thickLine" presStyleLbl="alignNode1" presStyleIdx="2" presStyleCnt="7"/>
      <dgm:spPr/>
    </dgm:pt>
    <dgm:pt modelId="{8C3B50D8-A916-4252-9EA1-35714D38436A}" type="pres">
      <dgm:prSet presAssocID="{94DEE4A6-1A1D-4339-AD1E-682E8E4A768A}" presName="horz1" presStyleCnt="0"/>
      <dgm:spPr/>
    </dgm:pt>
    <dgm:pt modelId="{9C250D0B-4055-4E89-A374-A6A6B0FFCF10}" type="pres">
      <dgm:prSet presAssocID="{94DEE4A6-1A1D-4339-AD1E-682E8E4A768A}" presName="tx1" presStyleLbl="revTx" presStyleIdx="2" presStyleCnt="7"/>
      <dgm:spPr/>
    </dgm:pt>
    <dgm:pt modelId="{8BBF8CBC-EE90-4E26-8609-8D2329F258DD}" type="pres">
      <dgm:prSet presAssocID="{94DEE4A6-1A1D-4339-AD1E-682E8E4A768A}" presName="vert1" presStyleCnt="0"/>
      <dgm:spPr/>
    </dgm:pt>
    <dgm:pt modelId="{E7B01864-63A4-4417-8575-275FB86582B2}" type="pres">
      <dgm:prSet presAssocID="{77594826-F14A-46D8-96B1-7A4041344D4A}" presName="thickLine" presStyleLbl="alignNode1" presStyleIdx="3" presStyleCnt="7"/>
      <dgm:spPr/>
    </dgm:pt>
    <dgm:pt modelId="{B9957D81-1954-44E7-A02D-91D6C50BE91E}" type="pres">
      <dgm:prSet presAssocID="{77594826-F14A-46D8-96B1-7A4041344D4A}" presName="horz1" presStyleCnt="0"/>
      <dgm:spPr/>
    </dgm:pt>
    <dgm:pt modelId="{33732968-3F7F-4657-BDDD-55DD3C49A170}" type="pres">
      <dgm:prSet presAssocID="{77594826-F14A-46D8-96B1-7A4041344D4A}" presName="tx1" presStyleLbl="revTx" presStyleIdx="3" presStyleCnt="7"/>
      <dgm:spPr/>
    </dgm:pt>
    <dgm:pt modelId="{684055FC-64CD-45A9-BE5B-A646B08CF437}" type="pres">
      <dgm:prSet presAssocID="{77594826-F14A-46D8-96B1-7A4041344D4A}" presName="vert1" presStyleCnt="0"/>
      <dgm:spPr/>
    </dgm:pt>
    <dgm:pt modelId="{9BE68460-6A93-4798-9B5C-F566C892607E}" type="pres">
      <dgm:prSet presAssocID="{993E38B4-DF38-4DBF-8AB9-1AAA3D6F66DC}" presName="thickLine" presStyleLbl="alignNode1" presStyleIdx="4" presStyleCnt="7"/>
      <dgm:spPr/>
    </dgm:pt>
    <dgm:pt modelId="{73517190-BE1E-41BF-9A4F-A58B1435D03A}" type="pres">
      <dgm:prSet presAssocID="{993E38B4-DF38-4DBF-8AB9-1AAA3D6F66DC}" presName="horz1" presStyleCnt="0"/>
      <dgm:spPr/>
    </dgm:pt>
    <dgm:pt modelId="{72A3ADF4-EFA2-4068-906B-EB8A91929BD3}" type="pres">
      <dgm:prSet presAssocID="{993E38B4-DF38-4DBF-8AB9-1AAA3D6F66DC}" presName="tx1" presStyleLbl="revTx" presStyleIdx="4" presStyleCnt="7"/>
      <dgm:spPr/>
    </dgm:pt>
    <dgm:pt modelId="{4F9032F6-4855-4D6A-88CE-13F15FD4DE92}" type="pres">
      <dgm:prSet presAssocID="{993E38B4-DF38-4DBF-8AB9-1AAA3D6F66DC}" presName="vert1" presStyleCnt="0"/>
      <dgm:spPr/>
    </dgm:pt>
    <dgm:pt modelId="{EDF42394-6D4B-4622-A27F-A7A5BDFA96D2}" type="pres">
      <dgm:prSet presAssocID="{B7DF356B-8E0D-4CBD-9725-58A8BE2B83A1}" presName="thickLine" presStyleLbl="alignNode1" presStyleIdx="5" presStyleCnt="7"/>
      <dgm:spPr/>
    </dgm:pt>
    <dgm:pt modelId="{433B01C9-0224-4CB2-84E4-381FC91D822A}" type="pres">
      <dgm:prSet presAssocID="{B7DF356B-8E0D-4CBD-9725-58A8BE2B83A1}" presName="horz1" presStyleCnt="0"/>
      <dgm:spPr/>
    </dgm:pt>
    <dgm:pt modelId="{2434A656-41A9-4896-8DBD-EF48799D3E64}" type="pres">
      <dgm:prSet presAssocID="{B7DF356B-8E0D-4CBD-9725-58A8BE2B83A1}" presName="tx1" presStyleLbl="revTx" presStyleIdx="5" presStyleCnt="7"/>
      <dgm:spPr/>
    </dgm:pt>
    <dgm:pt modelId="{FEB6B17E-F0D4-4F05-A7CA-1D50F5577F71}" type="pres">
      <dgm:prSet presAssocID="{B7DF356B-8E0D-4CBD-9725-58A8BE2B83A1}" presName="vert1" presStyleCnt="0"/>
      <dgm:spPr/>
    </dgm:pt>
    <dgm:pt modelId="{15E09BF0-1B66-46D6-A66F-F83CE94CD15A}" type="pres">
      <dgm:prSet presAssocID="{C11073DC-A27C-478F-8A0D-F79CD0A80977}" presName="thickLine" presStyleLbl="alignNode1" presStyleIdx="6" presStyleCnt="7"/>
      <dgm:spPr/>
    </dgm:pt>
    <dgm:pt modelId="{3053E943-C1F2-47C2-841A-8B9B121C1430}" type="pres">
      <dgm:prSet presAssocID="{C11073DC-A27C-478F-8A0D-F79CD0A80977}" presName="horz1" presStyleCnt="0"/>
      <dgm:spPr/>
    </dgm:pt>
    <dgm:pt modelId="{652C6B51-DB57-4473-B199-EB6D801F6B25}" type="pres">
      <dgm:prSet presAssocID="{C11073DC-A27C-478F-8A0D-F79CD0A80977}" presName="tx1" presStyleLbl="revTx" presStyleIdx="6" presStyleCnt="7"/>
      <dgm:spPr/>
    </dgm:pt>
    <dgm:pt modelId="{0741DF64-5EE9-4D32-907A-BB2C18D9FEC8}" type="pres">
      <dgm:prSet presAssocID="{C11073DC-A27C-478F-8A0D-F79CD0A80977}" presName="vert1" presStyleCnt="0"/>
      <dgm:spPr/>
    </dgm:pt>
  </dgm:ptLst>
  <dgm:cxnLst>
    <dgm:cxn modelId="{9535BF01-FF01-4A44-9840-0D4162DA37B6}" srcId="{5393956D-8D0E-463F-83D8-46C8C017863E}" destId="{77594826-F14A-46D8-96B1-7A4041344D4A}" srcOrd="3" destOrd="0" parTransId="{9634BAF6-2524-4B86-B703-D60B1AA2F4F2}" sibTransId="{2BA1FCDF-F707-4E17-80E2-34B616950A24}"/>
    <dgm:cxn modelId="{DCCF1F2B-E28C-4ADA-8CDE-B67D94ED51BE}" type="presOf" srcId="{38425BC8-4C48-40AD-B69E-394AC2356880}" destId="{FCC44834-8B61-4375-9029-1D06AD127022}" srcOrd="0" destOrd="0" presId="urn:microsoft.com/office/officeart/2008/layout/LinedList"/>
    <dgm:cxn modelId="{C014213A-E4B0-42C6-9CD0-D257689B7292}" type="presOf" srcId="{77594826-F14A-46D8-96B1-7A4041344D4A}" destId="{33732968-3F7F-4657-BDDD-55DD3C49A170}" srcOrd="0" destOrd="0" presId="urn:microsoft.com/office/officeart/2008/layout/LinedList"/>
    <dgm:cxn modelId="{F8B75F40-D8E3-450C-9FF4-7FFF6FFCACB0}" srcId="{5393956D-8D0E-463F-83D8-46C8C017863E}" destId="{308BA241-0C49-4A10-BE69-EEA747CE3742}" srcOrd="0" destOrd="0" parTransId="{D3E7068F-A699-4574-9C1D-06960D74A012}" sibTransId="{6449CD72-AC8D-43F3-9134-C0EE712216C0}"/>
    <dgm:cxn modelId="{593DCF65-635B-4C11-B164-78F848A2E02B}" type="presOf" srcId="{5393956D-8D0E-463F-83D8-46C8C017863E}" destId="{CD7A9E0C-A339-4552-A1CE-1C69E55D6E24}" srcOrd="0" destOrd="0" presId="urn:microsoft.com/office/officeart/2008/layout/LinedList"/>
    <dgm:cxn modelId="{117A724C-3E48-4943-9771-38CB835A1665}" srcId="{5393956D-8D0E-463F-83D8-46C8C017863E}" destId="{C11073DC-A27C-478F-8A0D-F79CD0A80977}" srcOrd="6" destOrd="0" parTransId="{8EBC36E3-2C87-4081-B667-EDA854FA2555}" sibTransId="{303480E2-7EC3-4AFB-A045-18BAD8500497}"/>
    <dgm:cxn modelId="{94674450-885C-42E7-9172-F9BBFB144744}" type="presOf" srcId="{C11073DC-A27C-478F-8A0D-F79CD0A80977}" destId="{652C6B51-DB57-4473-B199-EB6D801F6B25}" srcOrd="0" destOrd="0" presId="urn:microsoft.com/office/officeart/2008/layout/LinedList"/>
    <dgm:cxn modelId="{0F701B7B-A308-4806-A1B2-D237815B6885}" type="presOf" srcId="{94DEE4A6-1A1D-4339-AD1E-682E8E4A768A}" destId="{9C250D0B-4055-4E89-A374-A6A6B0FFCF10}" srcOrd="0" destOrd="0" presId="urn:microsoft.com/office/officeart/2008/layout/LinedList"/>
    <dgm:cxn modelId="{B3E47482-16E4-4C04-BA66-181180171BFC}" srcId="{5393956D-8D0E-463F-83D8-46C8C017863E}" destId="{38425BC8-4C48-40AD-B69E-394AC2356880}" srcOrd="1" destOrd="0" parTransId="{12AA3A2D-80E1-4488-A11E-AFC691049578}" sibTransId="{16EBBD7B-C7E7-4BAB-931B-F1CDCB15E922}"/>
    <dgm:cxn modelId="{9D2EC989-41FC-4183-B89D-0A43D58DB719}" srcId="{5393956D-8D0E-463F-83D8-46C8C017863E}" destId="{993E38B4-DF38-4DBF-8AB9-1AAA3D6F66DC}" srcOrd="4" destOrd="0" parTransId="{BDABA559-68EB-4259-9D4E-0314A03DA605}" sibTransId="{B4174399-660A-4393-8A2E-FB03781BE280}"/>
    <dgm:cxn modelId="{5A7E7790-D25C-4F78-903B-F7DA21303D30}" type="presOf" srcId="{993E38B4-DF38-4DBF-8AB9-1AAA3D6F66DC}" destId="{72A3ADF4-EFA2-4068-906B-EB8A91929BD3}" srcOrd="0" destOrd="0" presId="urn:microsoft.com/office/officeart/2008/layout/LinedList"/>
    <dgm:cxn modelId="{85963093-7EF9-4F2D-8AD9-4608603F54B7}" srcId="{5393956D-8D0E-463F-83D8-46C8C017863E}" destId="{B7DF356B-8E0D-4CBD-9725-58A8BE2B83A1}" srcOrd="5" destOrd="0" parTransId="{5EA65B66-3713-496C-A555-EFBF2129BFA5}" sibTransId="{C40ED6B8-F670-4038-B65C-10D1119DBAE9}"/>
    <dgm:cxn modelId="{65BF58CD-091D-44C3-9DE9-AC1B7694DCF8}" srcId="{5393956D-8D0E-463F-83D8-46C8C017863E}" destId="{94DEE4A6-1A1D-4339-AD1E-682E8E4A768A}" srcOrd="2" destOrd="0" parTransId="{48D4DC0B-B2DF-40AD-83AE-509F69B7A35B}" sibTransId="{3043C411-D122-43A9-A9B8-168042CD8DD4}"/>
    <dgm:cxn modelId="{C969FADA-D242-4B79-A949-F34D0D8A1CDB}" type="presOf" srcId="{B7DF356B-8E0D-4CBD-9725-58A8BE2B83A1}" destId="{2434A656-41A9-4896-8DBD-EF48799D3E64}" srcOrd="0" destOrd="0" presId="urn:microsoft.com/office/officeart/2008/layout/LinedList"/>
    <dgm:cxn modelId="{252F20F8-C921-484E-963F-2FD408D5D331}" type="presOf" srcId="{308BA241-0C49-4A10-BE69-EEA747CE3742}" destId="{82708D6B-8122-487F-A224-E6F9DC2D5EB2}" srcOrd="0" destOrd="0" presId="urn:microsoft.com/office/officeart/2008/layout/LinedList"/>
    <dgm:cxn modelId="{DAA3428F-280F-4B95-A8D3-902F468FD4DA}" type="presParOf" srcId="{CD7A9E0C-A339-4552-A1CE-1C69E55D6E24}" destId="{580231AA-972B-49CD-B617-E957F9053993}" srcOrd="0" destOrd="0" presId="urn:microsoft.com/office/officeart/2008/layout/LinedList"/>
    <dgm:cxn modelId="{FF9EC27B-BCAE-4552-871A-8F6BB3EB4C42}" type="presParOf" srcId="{CD7A9E0C-A339-4552-A1CE-1C69E55D6E24}" destId="{FFB33658-B278-40D9-BAAB-066444DE865A}" srcOrd="1" destOrd="0" presId="urn:microsoft.com/office/officeart/2008/layout/LinedList"/>
    <dgm:cxn modelId="{89D3D24E-064E-4BC3-8F70-1EDFCF483C18}" type="presParOf" srcId="{FFB33658-B278-40D9-BAAB-066444DE865A}" destId="{82708D6B-8122-487F-A224-E6F9DC2D5EB2}" srcOrd="0" destOrd="0" presId="urn:microsoft.com/office/officeart/2008/layout/LinedList"/>
    <dgm:cxn modelId="{4E3CE92E-8602-4C67-A2C7-7AC9A82E0057}" type="presParOf" srcId="{FFB33658-B278-40D9-BAAB-066444DE865A}" destId="{6D0C9BF1-0150-48A9-9711-9E53A0FB789C}" srcOrd="1" destOrd="0" presId="urn:microsoft.com/office/officeart/2008/layout/LinedList"/>
    <dgm:cxn modelId="{F1900180-0F49-4134-9583-1F11D10242DA}" type="presParOf" srcId="{CD7A9E0C-A339-4552-A1CE-1C69E55D6E24}" destId="{816C0EEE-F396-4CB7-B166-8D93F24F1A07}" srcOrd="2" destOrd="0" presId="urn:microsoft.com/office/officeart/2008/layout/LinedList"/>
    <dgm:cxn modelId="{42C38A2F-090C-482F-8F4C-55912384478D}" type="presParOf" srcId="{CD7A9E0C-A339-4552-A1CE-1C69E55D6E24}" destId="{1F22961E-3E04-422F-BE85-6FC9E1ECEFC4}" srcOrd="3" destOrd="0" presId="urn:microsoft.com/office/officeart/2008/layout/LinedList"/>
    <dgm:cxn modelId="{FA5ED23B-037C-4317-9740-2006C0084F60}" type="presParOf" srcId="{1F22961E-3E04-422F-BE85-6FC9E1ECEFC4}" destId="{FCC44834-8B61-4375-9029-1D06AD127022}" srcOrd="0" destOrd="0" presId="urn:microsoft.com/office/officeart/2008/layout/LinedList"/>
    <dgm:cxn modelId="{3D8DDC48-C014-4166-9B45-793F1E378F97}" type="presParOf" srcId="{1F22961E-3E04-422F-BE85-6FC9E1ECEFC4}" destId="{9C9AD870-588A-4FDB-AD7F-92183BC152F9}" srcOrd="1" destOrd="0" presId="urn:microsoft.com/office/officeart/2008/layout/LinedList"/>
    <dgm:cxn modelId="{36E7962A-DEB4-472F-82A4-DD05E92D382C}" type="presParOf" srcId="{CD7A9E0C-A339-4552-A1CE-1C69E55D6E24}" destId="{022C9273-1B5B-42BC-A8F7-A827F2665046}" srcOrd="4" destOrd="0" presId="urn:microsoft.com/office/officeart/2008/layout/LinedList"/>
    <dgm:cxn modelId="{26177CBF-F24E-4128-997C-16F4692C4650}" type="presParOf" srcId="{CD7A9E0C-A339-4552-A1CE-1C69E55D6E24}" destId="{8C3B50D8-A916-4252-9EA1-35714D38436A}" srcOrd="5" destOrd="0" presId="urn:microsoft.com/office/officeart/2008/layout/LinedList"/>
    <dgm:cxn modelId="{D66A60D3-AF3E-42F9-AA8D-B157583F64C0}" type="presParOf" srcId="{8C3B50D8-A916-4252-9EA1-35714D38436A}" destId="{9C250D0B-4055-4E89-A374-A6A6B0FFCF10}" srcOrd="0" destOrd="0" presId="urn:microsoft.com/office/officeart/2008/layout/LinedList"/>
    <dgm:cxn modelId="{BD2D85B1-FD40-4637-990C-F2EE7EE75DB5}" type="presParOf" srcId="{8C3B50D8-A916-4252-9EA1-35714D38436A}" destId="{8BBF8CBC-EE90-4E26-8609-8D2329F258DD}" srcOrd="1" destOrd="0" presId="urn:microsoft.com/office/officeart/2008/layout/LinedList"/>
    <dgm:cxn modelId="{CE90B209-5AAB-4A06-AF06-FDC8A8289B2F}" type="presParOf" srcId="{CD7A9E0C-A339-4552-A1CE-1C69E55D6E24}" destId="{E7B01864-63A4-4417-8575-275FB86582B2}" srcOrd="6" destOrd="0" presId="urn:microsoft.com/office/officeart/2008/layout/LinedList"/>
    <dgm:cxn modelId="{DE55C338-74F4-4489-A3DD-A2983A7FB536}" type="presParOf" srcId="{CD7A9E0C-A339-4552-A1CE-1C69E55D6E24}" destId="{B9957D81-1954-44E7-A02D-91D6C50BE91E}" srcOrd="7" destOrd="0" presId="urn:microsoft.com/office/officeart/2008/layout/LinedList"/>
    <dgm:cxn modelId="{AF2C6BD0-B4CB-4035-8DE1-B74212A89607}" type="presParOf" srcId="{B9957D81-1954-44E7-A02D-91D6C50BE91E}" destId="{33732968-3F7F-4657-BDDD-55DD3C49A170}" srcOrd="0" destOrd="0" presId="urn:microsoft.com/office/officeart/2008/layout/LinedList"/>
    <dgm:cxn modelId="{86392406-A52E-47BD-BB9B-58FE6C6758B0}" type="presParOf" srcId="{B9957D81-1954-44E7-A02D-91D6C50BE91E}" destId="{684055FC-64CD-45A9-BE5B-A646B08CF437}" srcOrd="1" destOrd="0" presId="urn:microsoft.com/office/officeart/2008/layout/LinedList"/>
    <dgm:cxn modelId="{2A1908D4-DA1E-4DF2-A145-333BA540B6C7}" type="presParOf" srcId="{CD7A9E0C-A339-4552-A1CE-1C69E55D6E24}" destId="{9BE68460-6A93-4798-9B5C-F566C892607E}" srcOrd="8" destOrd="0" presId="urn:microsoft.com/office/officeart/2008/layout/LinedList"/>
    <dgm:cxn modelId="{196F4089-6A43-408C-97AC-CDEE40F48F5B}" type="presParOf" srcId="{CD7A9E0C-A339-4552-A1CE-1C69E55D6E24}" destId="{73517190-BE1E-41BF-9A4F-A58B1435D03A}" srcOrd="9" destOrd="0" presId="urn:microsoft.com/office/officeart/2008/layout/LinedList"/>
    <dgm:cxn modelId="{D071A736-CB8E-46A0-9421-AE40680C635B}" type="presParOf" srcId="{73517190-BE1E-41BF-9A4F-A58B1435D03A}" destId="{72A3ADF4-EFA2-4068-906B-EB8A91929BD3}" srcOrd="0" destOrd="0" presId="urn:microsoft.com/office/officeart/2008/layout/LinedList"/>
    <dgm:cxn modelId="{C10F71CB-3CA1-4D59-B465-DDD462E7E427}" type="presParOf" srcId="{73517190-BE1E-41BF-9A4F-A58B1435D03A}" destId="{4F9032F6-4855-4D6A-88CE-13F15FD4DE92}" srcOrd="1" destOrd="0" presId="urn:microsoft.com/office/officeart/2008/layout/LinedList"/>
    <dgm:cxn modelId="{A12C9CD8-D46B-4898-AA0F-6857D62DDAE1}" type="presParOf" srcId="{CD7A9E0C-A339-4552-A1CE-1C69E55D6E24}" destId="{EDF42394-6D4B-4622-A27F-A7A5BDFA96D2}" srcOrd="10" destOrd="0" presId="urn:microsoft.com/office/officeart/2008/layout/LinedList"/>
    <dgm:cxn modelId="{158D7582-5195-47A1-A0BA-094E5E46053D}" type="presParOf" srcId="{CD7A9E0C-A339-4552-A1CE-1C69E55D6E24}" destId="{433B01C9-0224-4CB2-84E4-381FC91D822A}" srcOrd="11" destOrd="0" presId="urn:microsoft.com/office/officeart/2008/layout/LinedList"/>
    <dgm:cxn modelId="{EA6C3D4D-383A-4A77-A783-6FA2CA52B510}" type="presParOf" srcId="{433B01C9-0224-4CB2-84E4-381FC91D822A}" destId="{2434A656-41A9-4896-8DBD-EF48799D3E64}" srcOrd="0" destOrd="0" presId="urn:microsoft.com/office/officeart/2008/layout/LinedList"/>
    <dgm:cxn modelId="{E766BC3B-AE6D-4D2D-B764-BEAD2947F138}" type="presParOf" srcId="{433B01C9-0224-4CB2-84E4-381FC91D822A}" destId="{FEB6B17E-F0D4-4F05-A7CA-1D50F5577F71}" srcOrd="1" destOrd="0" presId="urn:microsoft.com/office/officeart/2008/layout/LinedList"/>
    <dgm:cxn modelId="{98551F1D-F225-4E9F-B0EA-11AC711D4D8D}" type="presParOf" srcId="{CD7A9E0C-A339-4552-A1CE-1C69E55D6E24}" destId="{15E09BF0-1B66-46D6-A66F-F83CE94CD15A}" srcOrd="12" destOrd="0" presId="urn:microsoft.com/office/officeart/2008/layout/LinedList"/>
    <dgm:cxn modelId="{4A6AF5F6-80A0-48DC-8CF7-C80D438CC8B3}" type="presParOf" srcId="{CD7A9E0C-A339-4552-A1CE-1C69E55D6E24}" destId="{3053E943-C1F2-47C2-841A-8B9B121C1430}" srcOrd="13" destOrd="0" presId="urn:microsoft.com/office/officeart/2008/layout/LinedList"/>
    <dgm:cxn modelId="{D26B81DD-B5A3-4F6D-9C8D-9860CFC13AAD}" type="presParOf" srcId="{3053E943-C1F2-47C2-841A-8B9B121C1430}" destId="{652C6B51-DB57-4473-B199-EB6D801F6B25}" srcOrd="0" destOrd="0" presId="urn:microsoft.com/office/officeart/2008/layout/LinedList"/>
    <dgm:cxn modelId="{5233F8E9-E274-4402-B12B-3C223305A677}" type="presParOf" srcId="{3053E943-C1F2-47C2-841A-8B9B121C1430}" destId="{0741DF64-5EE9-4D32-907A-BB2C18D9FE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A377D-9631-4241-A8D0-D03F4936CB64}" type="doc">
      <dgm:prSet loTypeId="urn:microsoft.com/office/officeart/2016/7/layout/LinearBlockProcessNumbered" loCatId="process" qsTypeId="urn:microsoft.com/office/officeart/2005/8/quickstyle/simple5" qsCatId="simple" csTypeId="urn:microsoft.com/office/officeart/2005/8/colors/accent3_2" csCatId="accent3" phldr="1"/>
      <dgm:spPr/>
      <dgm:t>
        <a:bodyPr/>
        <a:lstStyle/>
        <a:p>
          <a:endParaRPr lang="en-US"/>
        </a:p>
      </dgm:t>
    </dgm:pt>
    <dgm:pt modelId="{FE8B2F85-DD1F-4B3D-86F5-E9335470F8EA}">
      <dgm:prSet custT="1"/>
      <dgm:spPr/>
      <dgm:t>
        <a:bodyPr/>
        <a:lstStyle/>
        <a:p>
          <a:r>
            <a:rPr lang="en-US" sz="2000" dirty="0"/>
            <a:t>Since Act 76</a:t>
          </a:r>
        </a:p>
      </dgm:t>
    </dgm:pt>
    <dgm:pt modelId="{E13A2147-7BE1-43A7-87BF-0A05241B8A71}" type="parTrans" cxnId="{B5AAB1AB-C2D1-41D2-8038-5A20B4612A73}">
      <dgm:prSet/>
      <dgm:spPr/>
      <dgm:t>
        <a:bodyPr/>
        <a:lstStyle/>
        <a:p>
          <a:endParaRPr lang="en-US" sz="2800"/>
        </a:p>
      </dgm:t>
    </dgm:pt>
    <dgm:pt modelId="{4359D954-80F0-4EA5-904C-9790D066606C}" type="sibTrans" cxnId="{B5AAB1AB-C2D1-41D2-8038-5A20B4612A73}">
      <dgm:prSet phldrT="01" custT="1"/>
      <dgm:spPr/>
      <dgm:t>
        <a:bodyPr/>
        <a:lstStyle/>
        <a:p>
          <a:endParaRPr lang="en-US" sz="7200" dirty="0"/>
        </a:p>
      </dgm:t>
    </dgm:pt>
    <dgm:pt modelId="{44C51EF6-E9C5-4E16-928B-E8F8A955A753}">
      <dgm:prSet custT="1"/>
      <dgm:spPr/>
      <dgm:t>
        <a:bodyPr/>
        <a:lstStyle/>
        <a:p>
          <a:r>
            <a:rPr lang="en-US" sz="1600"/>
            <a:t>More regulated programs</a:t>
          </a:r>
        </a:p>
      </dgm:t>
    </dgm:pt>
    <dgm:pt modelId="{C07A8F0D-690B-4BC2-8D59-245D481F12C6}" type="parTrans" cxnId="{94DC2C54-4F14-40D2-ACD9-590CEA55E2F0}">
      <dgm:prSet/>
      <dgm:spPr/>
      <dgm:t>
        <a:bodyPr/>
        <a:lstStyle/>
        <a:p>
          <a:endParaRPr lang="en-US" sz="2800"/>
        </a:p>
      </dgm:t>
    </dgm:pt>
    <dgm:pt modelId="{3C4FFCA9-275F-41F6-B44A-3ABE6E392449}" type="sibTrans" cxnId="{94DC2C54-4F14-40D2-ACD9-590CEA55E2F0}">
      <dgm:prSet/>
      <dgm:spPr/>
      <dgm:t>
        <a:bodyPr/>
        <a:lstStyle/>
        <a:p>
          <a:endParaRPr lang="en-US" sz="2000"/>
        </a:p>
      </dgm:t>
    </dgm:pt>
    <dgm:pt modelId="{C3F2663D-039E-4A99-86EB-A605AD5F2457}">
      <dgm:prSet custT="1"/>
      <dgm:spPr/>
      <dgm:t>
        <a:bodyPr/>
        <a:lstStyle/>
        <a:p>
          <a:r>
            <a:rPr lang="en-US" sz="1600"/>
            <a:t>More licensed capacity at every age</a:t>
          </a:r>
        </a:p>
      </dgm:t>
    </dgm:pt>
    <dgm:pt modelId="{66B8A2F8-2351-4099-A8D7-10AAE616E35F}" type="parTrans" cxnId="{9DB692A6-C105-4664-A609-6DDD13C4C560}">
      <dgm:prSet/>
      <dgm:spPr/>
      <dgm:t>
        <a:bodyPr/>
        <a:lstStyle/>
        <a:p>
          <a:endParaRPr lang="en-US" sz="2800"/>
        </a:p>
      </dgm:t>
    </dgm:pt>
    <dgm:pt modelId="{73FB15E6-06C4-4D8A-B84B-179624F24959}" type="sibTrans" cxnId="{9DB692A6-C105-4664-A609-6DDD13C4C560}">
      <dgm:prSet/>
      <dgm:spPr/>
      <dgm:t>
        <a:bodyPr/>
        <a:lstStyle/>
        <a:p>
          <a:endParaRPr lang="en-US" sz="2000"/>
        </a:p>
      </dgm:t>
    </dgm:pt>
    <dgm:pt modelId="{02E7B551-A23C-48DF-A205-D14AF45C6D7D}">
      <dgm:prSet custT="1"/>
      <dgm:spPr/>
      <dgm:t>
        <a:bodyPr/>
        <a:lstStyle/>
        <a:p>
          <a:r>
            <a:rPr lang="en-US" sz="1600"/>
            <a:t>More new programs than programs closed</a:t>
          </a:r>
        </a:p>
      </dgm:t>
    </dgm:pt>
    <dgm:pt modelId="{2B340D90-F729-4DE9-9032-8D9457F89BE1}" type="parTrans" cxnId="{E4CD5869-322B-4088-A895-AC7B0E5E7E07}">
      <dgm:prSet/>
      <dgm:spPr/>
      <dgm:t>
        <a:bodyPr/>
        <a:lstStyle/>
        <a:p>
          <a:endParaRPr lang="en-US" sz="2800"/>
        </a:p>
      </dgm:t>
    </dgm:pt>
    <dgm:pt modelId="{F8284E12-8170-450E-8875-ADDF33AB0310}" type="sibTrans" cxnId="{E4CD5869-322B-4088-A895-AC7B0E5E7E07}">
      <dgm:prSet/>
      <dgm:spPr/>
      <dgm:t>
        <a:bodyPr/>
        <a:lstStyle/>
        <a:p>
          <a:endParaRPr lang="en-US" sz="2000"/>
        </a:p>
      </dgm:t>
    </dgm:pt>
    <dgm:pt modelId="{EB318EF0-34D3-461B-A51E-C4D253DFBE3C}">
      <dgm:prSet custT="1"/>
      <dgm:spPr/>
      <dgm:t>
        <a:bodyPr/>
        <a:lstStyle/>
        <a:p>
          <a:r>
            <a:rPr lang="en-US" sz="2000" dirty="0"/>
            <a:t>Number of FCCH has declined since 2023, but began increasing in 2024 </a:t>
          </a:r>
        </a:p>
      </dgm:t>
    </dgm:pt>
    <dgm:pt modelId="{22111EC4-1B43-4BD7-819B-714C34A16A00}" type="parTrans" cxnId="{261DA4A4-6A3D-44C4-8EF0-32572E2B5615}">
      <dgm:prSet/>
      <dgm:spPr/>
      <dgm:t>
        <a:bodyPr/>
        <a:lstStyle/>
        <a:p>
          <a:endParaRPr lang="en-US" sz="2800"/>
        </a:p>
      </dgm:t>
    </dgm:pt>
    <dgm:pt modelId="{BC5A9EC0-2E9B-40D8-97A2-18AFF8E46198}" type="sibTrans" cxnId="{261DA4A4-6A3D-44C4-8EF0-32572E2B5615}">
      <dgm:prSet phldrT="02" custT="1"/>
      <dgm:spPr/>
      <dgm:t>
        <a:bodyPr/>
        <a:lstStyle/>
        <a:p>
          <a:endParaRPr lang="en-US" sz="7200" dirty="0"/>
        </a:p>
      </dgm:t>
    </dgm:pt>
    <dgm:pt modelId="{6B565E76-B19B-47CC-996A-D32FA2B7400C}">
      <dgm:prSet custT="1"/>
      <dgm:spPr/>
      <dgm:t>
        <a:bodyPr/>
        <a:lstStyle/>
        <a:p>
          <a:r>
            <a:rPr lang="en-US" sz="2000" dirty="0"/>
            <a:t>Capacity increases have been modest but steady</a:t>
          </a:r>
        </a:p>
        <a:p>
          <a:r>
            <a:rPr lang="en-US" sz="2000" dirty="0"/>
            <a:t>5% increase in infant capacity since March 2023</a:t>
          </a:r>
        </a:p>
      </dgm:t>
    </dgm:pt>
    <dgm:pt modelId="{F9D023F8-0AAF-46CD-9695-A30267D40900}" type="parTrans" cxnId="{AC82F2C7-3F37-402C-88D4-7B85AF02F89B}">
      <dgm:prSet/>
      <dgm:spPr/>
      <dgm:t>
        <a:bodyPr/>
        <a:lstStyle/>
        <a:p>
          <a:endParaRPr lang="en-US" sz="2800"/>
        </a:p>
      </dgm:t>
    </dgm:pt>
    <dgm:pt modelId="{8C5017E6-B7E0-4BD8-BB8A-EAF29B586364}" type="sibTrans" cxnId="{AC82F2C7-3F37-402C-88D4-7B85AF02F89B}">
      <dgm:prSet phldrT="03" custT="1"/>
      <dgm:spPr/>
      <dgm:t>
        <a:bodyPr/>
        <a:lstStyle/>
        <a:p>
          <a:endParaRPr lang="en-US" sz="7200" dirty="0"/>
        </a:p>
      </dgm:t>
    </dgm:pt>
    <dgm:pt modelId="{56B0141A-F377-427A-870E-44E3F22820F2}" type="pres">
      <dgm:prSet presAssocID="{EBAA377D-9631-4241-A8D0-D03F4936CB64}" presName="Name0" presStyleCnt="0">
        <dgm:presLayoutVars>
          <dgm:animLvl val="lvl"/>
          <dgm:resizeHandles val="exact"/>
        </dgm:presLayoutVars>
      </dgm:prSet>
      <dgm:spPr/>
    </dgm:pt>
    <dgm:pt modelId="{527FA760-AD77-41AA-997E-4508E7809FAA}" type="pres">
      <dgm:prSet presAssocID="{FE8B2F85-DD1F-4B3D-86F5-E9335470F8EA}" presName="compositeNode" presStyleCnt="0">
        <dgm:presLayoutVars>
          <dgm:bulletEnabled val="1"/>
        </dgm:presLayoutVars>
      </dgm:prSet>
      <dgm:spPr/>
    </dgm:pt>
    <dgm:pt modelId="{F8344D98-2D27-41FB-AAD1-422E9B3C88BE}" type="pres">
      <dgm:prSet presAssocID="{FE8B2F85-DD1F-4B3D-86F5-E9335470F8EA}" presName="bgRect" presStyleLbl="alignNode1" presStyleIdx="0" presStyleCnt="3"/>
      <dgm:spPr/>
    </dgm:pt>
    <dgm:pt modelId="{A67165A4-4C68-4D9F-8C4F-F61DB948A690}" type="pres">
      <dgm:prSet presAssocID="{4359D954-80F0-4EA5-904C-9790D066606C}" presName="sibTransNodeRect" presStyleLbl="alignNode1" presStyleIdx="0" presStyleCnt="3">
        <dgm:presLayoutVars>
          <dgm:chMax val="0"/>
          <dgm:bulletEnabled val="1"/>
        </dgm:presLayoutVars>
      </dgm:prSet>
      <dgm:spPr/>
    </dgm:pt>
    <dgm:pt modelId="{17C42CF5-991E-41D6-A7E3-8DD4D81CCAC0}" type="pres">
      <dgm:prSet presAssocID="{FE8B2F85-DD1F-4B3D-86F5-E9335470F8EA}" presName="nodeRect" presStyleLbl="alignNode1" presStyleIdx="0" presStyleCnt="3">
        <dgm:presLayoutVars>
          <dgm:bulletEnabled val="1"/>
        </dgm:presLayoutVars>
      </dgm:prSet>
      <dgm:spPr/>
    </dgm:pt>
    <dgm:pt modelId="{E673AB91-C8EF-45B6-8F66-F9C7E0069300}" type="pres">
      <dgm:prSet presAssocID="{4359D954-80F0-4EA5-904C-9790D066606C}" presName="sibTrans" presStyleCnt="0"/>
      <dgm:spPr/>
    </dgm:pt>
    <dgm:pt modelId="{862792E7-3D39-401E-8D10-945C394FBC50}" type="pres">
      <dgm:prSet presAssocID="{EB318EF0-34D3-461B-A51E-C4D253DFBE3C}" presName="compositeNode" presStyleCnt="0">
        <dgm:presLayoutVars>
          <dgm:bulletEnabled val="1"/>
        </dgm:presLayoutVars>
      </dgm:prSet>
      <dgm:spPr/>
    </dgm:pt>
    <dgm:pt modelId="{3B07C3F2-BB54-438E-9BBA-E99DCC881BC2}" type="pres">
      <dgm:prSet presAssocID="{EB318EF0-34D3-461B-A51E-C4D253DFBE3C}" presName="bgRect" presStyleLbl="alignNode1" presStyleIdx="1" presStyleCnt="3"/>
      <dgm:spPr/>
    </dgm:pt>
    <dgm:pt modelId="{7E0667CF-7613-45A1-8EFC-E183869EBE86}" type="pres">
      <dgm:prSet presAssocID="{BC5A9EC0-2E9B-40D8-97A2-18AFF8E46198}" presName="sibTransNodeRect" presStyleLbl="alignNode1" presStyleIdx="1" presStyleCnt="3">
        <dgm:presLayoutVars>
          <dgm:chMax val="0"/>
          <dgm:bulletEnabled val="1"/>
        </dgm:presLayoutVars>
      </dgm:prSet>
      <dgm:spPr/>
    </dgm:pt>
    <dgm:pt modelId="{3AEAF8CF-DC7F-453B-8343-56F8D3F32C58}" type="pres">
      <dgm:prSet presAssocID="{EB318EF0-34D3-461B-A51E-C4D253DFBE3C}" presName="nodeRect" presStyleLbl="alignNode1" presStyleIdx="1" presStyleCnt="3">
        <dgm:presLayoutVars>
          <dgm:bulletEnabled val="1"/>
        </dgm:presLayoutVars>
      </dgm:prSet>
      <dgm:spPr/>
    </dgm:pt>
    <dgm:pt modelId="{7693FBB4-16EB-4DB9-BB31-1916B04BDF4C}" type="pres">
      <dgm:prSet presAssocID="{BC5A9EC0-2E9B-40D8-97A2-18AFF8E46198}" presName="sibTrans" presStyleCnt="0"/>
      <dgm:spPr/>
    </dgm:pt>
    <dgm:pt modelId="{A9382F2A-3AA6-4DDC-B521-A8D2925181BB}" type="pres">
      <dgm:prSet presAssocID="{6B565E76-B19B-47CC-996A-D32FA2B7400C}" presName="compositeNode" presStyleCnt="0">
        <dgm:presLayoutVars>
          <dgm:bulletEnabled val="1"/>
        </dgm:presLayoutVars>
      </dgm:prSet>
      <dgm:spPr/>
    </dgm:pt>
    <dgm:pt modelId="{E114D798-E890-4D02-8E9B-A7A528AC4080}" type="pres">
      <dgm:prSet presAssocID="{6B565E76-B19B-47CC-996A-D32FA2B7400C}" presName="bgRect" presStyleLbl="alignNode1" presStyleIdx="2" presStyleCnt="3"/>
      <dgm:spPr/>
    </dgm:pt>
    <dgm:pt modelId="{397E1E2D-6310-4C58-9446-68A62A035CB4}" type="pres">
      <dgm:prSet presAssocID="{8C5017E6-B7E0-4BD8-BB8A-EAF29B586364}" presName="sibTransNodeRect" presStyleLbl="alignNode1" presStyleIdx="2" presStyleCnt="3">
        <dgm:presLayoutVars>
          <dgm:chMax val="0"/>
          <dgm:bulletEnabled val="1"/>
        </dgm:presLayoutVars>
      </dgm:prSet>
      <dgm:spPr/>
    </dgm:pt>
    <dgm:pt modelId="{01550C8B-C98F-421D-9C51-E006AC4386C2}" type="pres">
      <dgm:prSet presAssocID="{6B565E76-B19B-47CC-996A-D32FA2B7400C}" presName="nodeRect" presStyleLbl="alignNode1" presStyleIdx="2" presStyleCnt="3">
        <dgm:presLayoutVars>
          <dgm:bulletEnabled val="1"/>
        </dgm:presLayoutVars>
      </dgm:prSet>
      <dgm:spPr/>
    </dgm:pt>
  </dgm:ptLst>
  <dgm:cxnLst>
    <dgm:cxn modelId="{69612910-89CF-4DF2-B958-B82F623612AB}" type="presOf" srcId="{44C51EF6-E9C5-4E16-928B-E8F8A955A753}" destId="{17C42CF5-991E-41D6-A7E3-8DD4D81CCAC0}" srcOrd="0" destOrd="1" presId="urn:microsoft.com/office/officeart/2016/7/layout/LinearBlockProcessNumbered"/>
    <dgm:cxn modelId="{4832AF13-554E-4A55-8C06-ADB497795ADF}" type="presOf" srcId="{EB318EF0-34D3-461B-A51E-C4D253DFBE3C}" destId="{3AEAF8CF-DC7F-453B-8343-56F8D3F32C58}" srcOrd="1" destOrd="0" presId="urn:microsoft.com/office/officeart/2016/7/layout/LinearBlockProcessNumbered"/>
    <dgm:cxn modelId="{3249AE32-E099-4F31-AAD3-A8C83FB72966}" type="presOf" srcId="{02E7B551-A23C-48DF-A205-D14AF45C6D7D}" destId="{17C42CF5-991E-41D6-A7E3-8DD4D81CCAC0}" srcOrd="0" destOrd="3" presId="urn:microsoft.com/office/officeart/2016/7/layout/LinearBlockProcessNumbered"/>
    <dgm:cxn modelId="{E4CD5869-322B-4088-A895-AC7B0E5E7E07}" srcId="{FE8B2F85-DD1F-4B3D-86F5-E9335470F8EA}" destId="{02E7B551-A23C-48DF-A205-D14AF45C6D7D}" srcOrd="2" destOrd="0" parTransId="{2B340D90-F729-4DE9-9032-8D9457F89BE1}" sibTransId="{F8284E12-8170-450E-8875-ADDF33AB0310}"/>
    <dgm:cxn modelId="{94DC2C54-4F14-40D2-ACD9-590CEA55E2F0}" srcId="{FE8B2F85-DD1F-4B3D-86F5-E9335470F8EA}" destId="{44C51EF6-E9C5-4E16-928B-E8F8A955A753}" srcOrd="0" destOrd="0" parTransId="{C07A8F0D-690B-4BC2-8D59-245D481F12C6}" sibTransId="{3C4FFCA9-275F-41F6-B44A-3ABE6E392449}"/>
    <dgm:cxn modelId="{282BAC54-7F5F-498A-8FCD-0A694353642C}" type="presOf" srcId="{BC5A9EC0-2E9B-40D8-97A2-18AFF8E46198}" destId="{7E0667CF-7613-45A1-8EFC-E183869EBE86}" srcOrd="0" destOrd="0" presId="urn:microsoft.com/office/officeart/2016/7/layout/LinearBlockProcessNumbered"/>
    <dgm:cxn modelId="{3CDD0156-68AA-44DF-A6D6-3E9ECE84D6CF}" type="presOf" srcId="{EB318EF0-34D3-461B-A51E-C4D253DFBE3C}" destId="{3B07C3F2-BB54-438E-9BBA-E99DCC881BC2}" srcOrd="0" destOrd="0" presId="urn:microsoft.com/office/officeart/2016/7/layout/LinearBlockProcessNumbered"/>
    <dgm:cxn modelId="{29CB3698-56F6-40D7-A18A-00BB148F408E}" type="presOf" srcId="{C3F2663D-039E-4A99-86EB-A605AD5F2457}" destId="{17C42CF5-991E-41D6-A7E3-8DD4D81CCAC0}" srcOrd="0" destOrd="2" presId="urn:microsoft.com/office/officeart/2016/7/layout/LinearBlockProcessNumbered"/>
    <dgm:cxn modelId="{261DA4A4-6A3D-44C4-8EF0-32572E2B5615}" srcId="{EBAA377D-9631-4241-A8D0-D03F4936CB64}" destId="{EB318EF0-34D3-461B-A51E-C4D253DFBE3C}" srcOrd="1" destOrd="0" parTransId="{22111EC4-1B43-4BD7-819B-714C34A16A00}" sibTransId="{BC5A9EC0-2E9B-40D8-97A2-18AFF8E46198}"/>
    <dgm:cxn modelId="{9DB692A6-C105-4664-A609-6DDD13C4C560}" srcId="{FE8B2F85-DD1F-4B3D-86F5-E9335470F8EA}" destId="{C3F2663D-039E-4A99-86EB-A605AD5F2457}" srcOrd="1" destOrd="0" parTransId="{66B8A2F8-2351-4099-A8D7-10AAE616E35F}" sibTransId="{73FB15E6-06C4-4D8A-B84B-179624F24959}"/>
    <dgm:cxn modelId="{B5AAB1AB-C2D1-41D2-8038-5A20B4612A73}" srcId="{EBAA377D-9631-4241-A8D0-D03F4936CB64}" destId="{FE8B2F85-DD1F-4B3D-86F5-E9335470F8EA}" srcOrd="0" destOrd="0" parTransId="{E13A2147-7BE1-43A7-87BF-0A05241B8A71}" sibTransId="{4359D954-80F0-4EA5-904C-9790D066606C}"/>
    <dgm:cxn modelId="{40B5FDC4-E5BC-4649-99EA-ED31B8B6423E}" type="presOf" srcId="{FE8B2F85-DD1F-4B3D-86F5-E9335470F8EA}" destId="{F8344D98-2D27-41FB-AAD1-422E9B3C88BE}" srcOrd="0" destOrd="0" presId="urn:microsoft.com/office/officeart/2016/7/layout/LinearBlockProcessNumbered"/>
    <dgm:cxn modelId="{AC82F2C7-3F37-402C-88D4-7B85AF02F89B}" srcId="{EBAA377D-9631-4241-A8D0-D03F4936CB64}" destId="{6B565E76-B19B-47CC-996A-D32FA2B7400C}" srcOrd="2" destOrd="0" parTransId="{F9D023F8-0AAF-46CD-9695-A30267D40900}" sibTransId="{8C5017E6-B7E0-4BD8-BB8A-EAF29B586364}"/>
    <dgm:cxn modelId="{D36AFBCF-47BD-48BB-9E94-8795CADDF1AB}" type="presOf" srcId="{6B565E76-B19B-47CC-996A-D32FA2B7400C}" destId="{01550C8B-C98F-421D-9C51-E006AC4386C2}" srcOrd="1" destOrd="0" presId="urn:microsoft.com/office/officeart/2016/7/layout/LinearBlockProcessNumbered"/>
    <dgm:cxn modelId="{12BB50D0-E5BE-4ECE-BB0B-272ECD7ABFD6}" type="presOf" srcId="{4359D954-80F0-4EA5-904C-9790D066606C}" destId="{A67165A4-4C68-4D9F-8C4F-F61DB948A690}" srcOrd="0" destOrd="0" presId="urn:microsoft.com/office/officeart/2016/7/layout/LinearBlockProcessNumbered"/>
    <dgm:cxn modelId="{E3AE59D9-107D-476B-BE44-804F44C0AC13}" type="presOf" srcId="{6B565E76-B19B-47CC-996A-D32FA2B7400C}" destId="{E114D798-E890-4D02-8E9B-A7A528AC4080}" srcOrd="0" destOrd="0" presId="urn:microsoft.com/office/officeart/2016/7/layout/LinearBlockProcessNumbered"/>
    <dgm:cxn modelId="{CA3DF0D9-9CEA-410A-A97A-7D7E52E969FD}" type="presOf" srcId="{EBAA377D-9631-4241-A8D0-D03F4936CB64}" destId="{56B0141A-F377-427A-870E-44E3F22820F2}" srcOrd="0" destOrd="0" presId="urn:microsoft.com/office/officeart/2016/7/layout/LinearBlockProcessNumbered"/>
    <dgm:cxn modelId="{118957E6-85C9-4D14-9BC3-D4D0819312D0}" type="presOf" srcId="{FE8B2F85-DD1F-4B3D-86F5-E9335470F8EA}" destId="{17C42CF5-991E-41D6-A7E3-8DD4D81CCAC0}" srcOrd="1" destOrd="0" presId="urn:microsoft.com/office/officeart/2016/7/layout/LinearBlockProcessNumbered"/>
    <dgm:cxn modelId="{E30EF1F1-165D-4662-B453-8AEE8E30E840}" type="presOf" srcId="{8C5017E6-B7E0-4BD8-BB8A-EAF29B586364}" destId="{397E1E2D-6310-4C58-9446-68A62A035CB4}" srcOrd="0" destOrd="0" presId="urn:microsoft.com/office/officeart/2016/7/layout/LinearBlockProcessNumbered"/>
    <dgm:cxn modelId="{D93ED5CC-DE84-40CC-9672-73F8AE320984}" type="presParOf" srcId="{56B0141A-F377-427A-870E-44E3F22820F2}" destId="{527FA760-AD77-41AA-997E-4508E7809FAA}" srcOrd="0" destOrd="0" presId="urn:microsoft.com/office/officeart/2016/7/layout/LinearBlockProcessNumbered"/>
    <dgm:cxn modelId="{74D0F2A9-46A8-44C8-97A4-1775AEB3112C}" type="presParOf" srcId="{527FA760-AD77-41AA-997E-4508E7809FAA}" destId="{F8344D98-2D27-41FB-AAD1-422E9B3C88BE}" srcOrd="0" destOrd="0" presId="urn:microsoft.com/office/officeart/2016/7/layout/LinearBlockProcessNumbered"/>
    <dgm:cxn modelId="{18C0A674-C700-4D99-B0C8-1C7166B4C3A3}" type="presParOf" srcId="{527FA760-AD77-41AA-997E-4508E7809FAA}" destId="{A67165A4-4C68-4D9F-8C4F-F61DB948A690}" srcOrd="1" destOrd="0" presId="urn:microsoft.com/office/officeart/2016/7/layout/LinearBlockProcessNumbered"/>
    <dgm:cxn modelId="{56BD684D-875E-4689-BA4A-639168CB2BE1}" type="presParOf" srcId="{527FA760-AD77-41AA-997E-4508E7809FAA}" destId="{17C42CF5-991E-41D6-A7E3-8DD4D81CCAC0}" srcOrd="2" destOrd="0" presId="urn:microsoft.com/office/officeart/2016/7/layout/LinearBlockProcessNumbered"/>
    <dgm:cxn modelId="{A2B04DD1-7213-45F4-B9CB-2855D96AB942}" type="presParOf" srcId="{56B0141A-F377-427A-870E-44E3F22820F2}" destId="{E673AB91-C8EF-45B6-8F66-F9C7E0069300}" srcOrd="1" destOrd="0" presId="urn:microsoft.com/office/officeart/2016/7/layout/LinearBlockProcessNumbered"/>
    <dgm:cxn modelId="{EF9A73C8-92B9-4710-BB57-51414EED260B}" type="presParOf" srcId="{56B0141A-F377-427A-870E-44E3F22820F2}" destId="{862792E7-3D39-401E-8D10-945C394FBC50}" srcOrd="2" destOrd="0" presId="urn:microsoft.com/office/officeart/2016/7/layout/LinearBlockProcessNumbered"/>
    <dgm:cxn modelId="{6DA4E118-71B8-4BA3-98CD-54B656FDF1C9}" type="presParOf" srcId="{862792E7-3D39-401E-8D10-945C394FBC50}" destId="{3B07C3F2-BB54-438E-9BBA-E99DCC881BC2}" srcOrd="0" destOrd="0" presId="urn:microsoft.com/office/officeart/2016/7/layout/LinearBlockProcessNumbered"/>
    <dgm:cxn modelId="{0FC80FD9-A24A-48D9-BC9A-91D63B5D97BE}" type="presParOf" srcId="{862792E7-3D39-401E-8D10-945C394FBC50}" destId="{7E0667CF-7613-45A1-8EFC-E183869EBE86}" srcOrd="1" destOrd="0" presId="urn:microsoft.com/office/officeart/2016/7/layout/LinearBlockProcessNumbered"/>
    <dgm:cxn modelId="{002E6F22-D9E3-42DD-B5E2-15EEF9996FE6}" type="presParOf" srcId="{862792E7-3D39-401E-8D10-945C394FBC50}" destId="{3AEAF8CF-DC7F-453B-8343-56F8D3F32C58}" srcOrd="2" destOrd="0" presId="urn:microsoft.com/office/officeart/2016/7/layout/LinearBlockProcessNumbered"/>
    <dgm:cxn modelId="{F7BA8EF5-AFF2-4E8F-BAE6-194D35226A21}" type="presParOf" srcId="{56B0141A-F377-427A-870E-44E3F22820F2}" destId="{7693FBB4-16EB-4DB9-BB31-1916B04BDF4C}" srcOrd="3" destOrd="0" presId="urn:microsoft.com/office/officeart/2016/7/layout/LinearBlockProcessNumbered"/>
    <dgm:cxn modelId="{BE6D6B9E-6C9F-46B4-AC1A-995CDCC5EEC4}" type="presParOf" srcId="{56B0141A-F377-427A-870E-44E3F22820F2}" destId="{A9382F2A-3AA6-4DDC-B521-A8D2925181BB}" srcOrd="4" destOrd="0" presId="urn:microsoft.com/office/officeart/2016/7/layout/LinearBlockProcessNumbered"/>
    <dgm:cxn modelId="{2B7CDD95-94FD-45E2-AC3F-0783233E63BB}" type="presParOf" srcId="{A9382F2A-3AA6-4DDC-B521-A8D2925181BB}" destId="{E114D798-E890-4D02-8E9B-A7A528AC4080}" srcOrd="0" destOrd="0" presId="urn:microsoft.com/office/officeart/2016/7/layout/LinearBlockProcessNumbered"/>
    <dgm:cxn modelId="{7A66B243-328B-47CC-BBA0-D29920D92615}" type="presParOf" srcId="{A9382F2A-3AA6-4DDC-B521-A8D2925181BB}" destId="{397E1E2D-6310-4C58-9446-68A62A035CB4}" srcOrd="1" destOrd="0" presId="urn:microsoft.com/office/officeart/2016/7/layout/LinearBlockProcessNumbered"/>
    <dgm:cxn modelId="{0AEB80F2-645A-4C74-9CDB-7C0DC38F21EC}" type="presParOf" srcId="{A9382F2A-3AA6-4DDC-B521-A8D2925181BB}" destId="{01550C8B-C98F-421D-9C51-E006AC4386C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A83FB-5035-4B70-B2DC-B73D52DD6E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BD5B7E-C96F-4E49-A740-254AE08FBACE}">
      <dgm:prSet custT="1"/>
      <dgm:spPr/>
      <dgm:t>
        <a:bodyPr/>
        <a:lstStyle/>
        <a:p>
          <a:r>
            <a:rPr lang="en-US" sz="1800" dirty="0"/>
            <a:t>Survey participation increased by nearly 100%</a:t>
          </a:r>
        </a:p>
      </dgm:t>
    </dgm:pt>
    <dgm:pt modelId="{89636230-0C8A-4434-BF82-CA700E646A33}" type="parTrans" cxnId="{4489BD16-61E7-4851-BB10-205BF2BAEF1F}">
      <dgm:prSet/>
      <dgm:spPr/>
      <dgm:t>
        <a:bodyPr/>
        <a:lstStyle/>
        <a:p>
          <a:endParaRPr lang="en-US" sz="2000"/>
        </a:p>
      </dgm:t>
    </dgm:pt>
    <dgm:pt modelId="{CF862A42-F455-4AF8-AE63-D78078465F2D}" type="sibTrans" cxnId="{4489BD16-61E7-4851-BB10-205BF2BAEF1F}">
      <dgm:prSet/>
      <dgm:spPr/>
      <dgm:t>
        <a:bodyPr/>
        <a:lstStyle/>
        <a:p>
          <a:endParaRPr lang="en-US" sz="2000"/>
        </a:p>
      </dgm:t>
    </dgm:pt>
    <dgm:pt modelId="{62C0D9DB-AE97-4F6A-9B57-929DC4A14CC8}">
      <dgm:prSet custT="1"/>
      <dgm:spPr/>
      <dgm:t>
        <a:bodyPr/>
        <a:lstStyle/>
        <a:p>
          <a:r>
            <a:rPr lang="en-US" sz="1800" dirty="0"/>
            <a:t>More stable enrollment, financial stability unchanged</a:t>
          </a:r>
        </a:p>
      </dgm:t>
    </dgm:pt>
    <dgm:pt modelId="{BF05F61E-1E27-4E4D-AD91-4FBB23DF1D9F}" type="parTrans" cxnId="{F7777E45-791E-4EA0-8A30-5B9672D249EB}">
      <dgm:prSet/>
      <dgm:spPr/>
      <dgm:t>
        <a:bodyPr/>
        <a:lstStyle/>
        <a:p>
          <a:endParaRPr lang="en-US" sz="2000"/>
        </a:p>
      </dgm:t>
    </dgm:pt>
    <dgm:pt modelId="{8FAC872F-D8B5-4DB8-8D98-3D9E176CE9D2}" type="sibTrans" cxnId="{F7777E45-791E-4EA0-8A30-5B9672D249EB}">
      <dgm:prSet/>
      <dgm:spPr/>
      <dgm:t>
        <a:bodyPr/>
        <a:lstStyle/>
        <a:p>
          <a:endParaRPr lang="en-US" sz="2000"/>
        </a:p>
      </dgm:t>
    </dgm:pt>
    <dgm:pt modelId="{3B6A3A04-CE4E-47C1-8D59-3C110C276C38}">
      <dgm:prSet custT="1"/>
      <dgm:spPr/>
      <dgm:t>
        <a:bodyPr/>
        <a:lstStyle/>
        <a:p>
          <a:r>
            <a:rPr lang="en-US" sz="1800"/>
            <a:t>Fewer report hiring difficult</a:t>
          </a:r>
        </a:p>
      </dgm:t>
    </dgm:pt>
    <dgm:pt modelId="{9FDFB4EB-0577-4035-8C25-46474D93C0A5}" type="parTrans" cxnId="{A331393F-F914-4C10-A7F9-32220B58E8E7}">
      <dgm:prSet/>
      <dgm:spPr/>
      <dgm:t>
        <a:bodyPr/>
        <a:lstStyle/>
        <a:p>
          <a:endParaRPr lang="en-US" sz="2000"/>
        </a:p>
      </dgm:t>
    </dgm:pt>
    <dgm:pt modelId="{DA05CAEA-16DF-47A7-8F0A-BCDAB9864607}" type="sibTrans" cxnId="{A331393F-F914-4C10-A7F9-32220B58E8E7}">
      <dgm:prSet/>
      <dgm:spPr/>
      <dgm:t>
        <a:bodyPr/>
        <a:lstStyle/>
        <a:p>
          <a:endParaRPr lang="en-US" sz="2000"/>
        </a:p>
      </dgm:t>
    </dgm:pt>
    <dgm:pt modelId="{57A8912E-C447-4ED7-8B74-06B070AA0B1E}">
      <dgm:prSet custT="1"/>
      <dgm:spPr/>
      <dgm:t>
        <a:bodyPr/>
        <a:lstStyle/>
        <a:p>
          <a:r>
            <a:rPr lang="en-US" sz="1800"/>
            <a:t>Expenses increased significantly, including payroll, benefits and food</a:t>
          </a:r>
        </a:p>
      </dgm:t>
    </dgm:pt>
    <dgm:pt modelId="{8FAAFE27-D9B6-44E6-A378-8A95D3756C8C}" type="parTrans" cxnId="{B38D5F4E-172B-400F-8411-95E16D5F2997}">
      <dgm:prSet/>
      <dgm:spPr/>
      <dgm:t>
        <a:bodyPr/>
        <a:lstStyle/>
        <a:p>
          <a:endParaRPr lang="en-US" sz="2000"/>
        </a:p>
      </dgm:t>
    </dgm:pt>
    <dgm:pt modelId="{F08DA8C4-60F9-4954-B8F8-95E94169C396}" type="sibTrans" cxnId="{B38D5F4E-172B-400F-8411-95E16D5F2997}">
      <dgm:prSet/>
      <dgm:spPr/>
      <dgm:t>
        <a:bodyPr/>
        <a:lstStyle/>
        <a:p>
          <a:endParaRPr lang="en-US" sz="2000"/>
        </a:p>
      </dgm:t>
    </dgm:pt>
    <dgm:pt modelId="{CF5F4EFD-2E1B-4FA1-843A-47953AEE59E9}">
      <dgm:prSet custT="1"/>
      <dgm:spPr/>
      <dgm:t>
        <a:bodyPr/>
        <a:lstStyle/>
        <a:p>
          <a:r>
            <a:rPr lang="en-US" sz="1800" dirty="0"/>
            <a:t>Centers and Afterschool expect to raise tuition in 2025</a:t>
          </a:r>
        </a:p>
      </dgm:t>
    </dgm:pt>
    <dgm:pt modelId="{CA186AC5-1510-4F0C-B38C-71211987EA40}" type="parTrans" cxnId="{9261C191-DE96-4F1D-A623-D2BF0858AFEB}">
      <dgm:prSet/>
      <dgm:spPr/>
      <dgm:t>
        <a:bodyPr/>
        <a:lstStyle/>
        <a:p>
          <a:endParaRPr lang="en-US" sz="2000"/>
        </a:p>
      </dgm:t>
    </dgm:pt>
    <dgm:pt modelId="{6E0FF729-C6F2-4B15-BFE8-7B1B714E5447}" type="sibTrans" cxnId="{9261C191-DE96-4F1D-A623-D2BF0858AFEB}">
      <dgm:prSet/>
      <dgm:spPr/>
      <dgm:t>
        <a:bodyPr/>
        <a:lstStyle/>
        <a:p>
          <a:endParaRPr lang="en-US" sz="2000"/>
        </a:p>
      </dgm:t>
    </dgm:pt>
    <dgm:pt modelId="{30C8265B-DDB7-4D46-95A6-EDCD6D33B929}">
      <dgm:prSet custT="1"/>
      <dgm:spPr/>
      <dgm:t>
        <a:bodyPr/>
        <a:lstStyle/>
        <a:p>
          <a:r>
            <a:rPr lang="en-US" sz="1800" dirty="0"/>
            <a:t>Despite the increases in reimbursement and family eligibility, some programs are still struggling, especially FCCH</a:t>
          </a:r>
        </a:p>
      </dgm:t>
    </dgm:pt>
    <dgm:pt modelId="{02E8A96E-7705-48C8-937E-AE7C644D1486}" type="parTrans" cxnId="{C6629F52-9EB3-4943-AC8D-73856F70D960}">
      <dgm:prSet/>
      <dgm:spPr/>
      <dgm:t>
        <a:bodyPr/>
        <a:lstStyle/>
        <a:p>
          <a:endParaRPr lang="en-US" sz="2000"/>
        </a:p>
      </dgm:t>
    </dgm:pt>
    <dgm:pt modelId="{A38916D2-AE82-494B-AE04-A14869EBC652}" type="sibTrans" cxnId="{C6629F52-9EB3-4943-AC8D-73856F70D960}">
      <dgm:prSet/>
      <dgm:spPr/>
      <dgm:t>
        <a:bodyPr/>
        <a:lstStyle/>
        <a:p>
          <a:endParaRPr lang="en-US" sz="2000"/>
        </a:p>
      </dgm:t>
    </dgm:pt>
    <dgm:pt modelId="{D6A6CD72-845E-4D88-B52A-2EAD16FDA961}">
      <dgm:prSet custT="1"/>
      <dgm:spPr/>
      <dgm:t>
        <a:bodyPr/>
        <a:lstStyle/>
        <a:p>
          <a:r>
            <a:rPr lang="en-US" sz="1800" dirty="0"/>
            <a:t>Many child cares rely on technology to manage the business</a:t>
          </a:r>
        </a:p>
      </dgm:t>
    </dgm:pt>
    <dgm:pt modelId="{F8EB379C-235C-4D11-B298-6254C5008668}" type="parTrans" cxnId="{D48523EB-5060-4213-BAE4-D92992F920DA}">
      <dgm:prSet/>
      <dgm:spPr/>
      <dgm:t>
        <a:bodyPr/>
        <a:lstStyle/>
        <a:p>
          <a:endParaRPr lang="en-US"/>
        </a:p>
      </dgm:t>
    </dgm:pt>
    <dgm:pt modelId="{C99DB31F-B807-45DE-B070-BFC0E2718616}" type="sibTrans" cxnId="{D48523EB-5060-4213-BAE4-D92992F920DA}">
      <dgm:prSet/>
      <dgm:spPr/>
      <dgm:t>
        <a:bodyPr/>
        <a:lstStyle/>
        <a:p>
          <a:endParaRPr lang="en-US"/>
        </a:p>
      </dgm:t>
    </dgm:pt>
    <dgm:pt modelId="{55C37FCC-BAEA-4CFD-907A-C2FFDBBEF60A}" type="pres">
      <dgm:prSet presAssocID="{B6BA83FB-5035-4B70-B2DC-B73D52DD6E46}" presName="vert0" presStyleCnt="0">
        <dgm:presLayoutVars>
          <dgm:dir/>
          <dgm:animOne val="branch"/>
          <dgm:animLvl val="lvl"/>
        </dgm:presLayoutVars>
      </dgm:prSet>
      <dgm:spPr/>
    </dgm:pt>
    <dgm:pt modelId="{559C0C68-51C2-4766-9AE6-6CBDBA60365D}" type="pres">
      <dgm:prSet presAssocID="{1EBD5B7E-C96F-4E49-A740-254AE08FBACE}" presName="thickLine" presStyleLbl="alignNode1" presStyleIdx="0" presStyleCnt="7"/>
      <dgm:spPr/>
    </dgm:pt>
    <dgm:pt modelId="{D0368D60-E6DB-49C1-A916-E8144C06ACEA}" type="pres">
      <dgm:prSet presAssocID="{1EBD5B7E-C96F-4E49-A740-254AE08FBACE}" presName="horz1" presStyleCnt="0"/>
      <dgm:spPr/>
    </dgm:pt>
    <dgm:pt modelId="{9B09C649-510F-4B3F-90ED-38660B2326CB}" type="pres">
      <dgm:prSet presAssocID="{1EBD5B7E-C96F-4E49-A740-254AE08FBACE}" presName="tx1" presStyleLbl="revTx" presStyleIdx="0" presStyleCnt="7"/>
      <dgm:spPr/>
    </dgm:pt>
    <dgm:pt modelId="{1B4DB937-FF53-4C65-B4AF-4D6CF94E1556}" type="pres">
      <dgm:prSet presAssocID="{1EBD5B7E-C96F-4E49-A740-254AE08FBACE}" presName="vert1" presStyleCnt="0"/>
      <dgm:spPr/>
    </dgm:pt>
    <dgm:pt modelId="{54B34547-3FE0-4E5E-991C-A651371A0077}" type="pres">
      <dgm:prSet presAssocID="{62C0D9DB-AE97-4F6A-9B57-929DC4A14CC8}" presName="thickLine" presStyleLbl="alignNode1" presStyleIdx="1" presStyleCnt="7"/>
      <dgm:spPr/>
    </dgm:pt>
    <dgm:pt modelId="{EB043C31-09CA-4F54-9A48-71713FB23D88}" type="pres">
      <dgm:prSet presAssocID="{62C0D9DB-AE97-4F6A-9B57-929DC4A14CC8}" presName="horz1" presStyleCnt="0"/>
      <dgm:spPr/>
    </dgm:pt>
    <dgm:pt modelId="{D2C11BD5-84D7-44AD-825B-41026CD5B0B9}" type="pres">
      <dgm:prSet presAssocID="{62C0D9DB-AE97-4F6A-9B57-929DC4A14CC8}" presName="tx1" presStyleLbl="revTx" presStyleIdx="1" presStyleCnt="7"/>
      <dgm:spPr/>
    </dgm:pt>
    <dgm:pt modelId="{1330D704-E8EC-458F-B42A-28FFA391A0C8}" type="pres">
      <dgm:prSet presAssocID="{62C0D9DB-AE97-4F6A-9B57-929DC4A14CC8}" presName="vert1" presStyleCnt="0"/>
      <dgm:spPr/>
    </dgm:pt>
    <dgm:pt modelId="{AB7C5FB5-F618-4C6D-A964-AB4B446B493F}" type="pres">
      <dgm:prSet presAssocID="{3B6A3A04-CE4E-47C1-8D59-3C110C276C38}" presName="thickLine" presStyleLbl="alignNode1" presStyleIdx="2" presStyleCnt="7"/>
      <dgm:spPr/>
    </dgm:pt>
    <dgm:pt modelId="{5B9BCC23-BE5B-4EB2-8658-C47C73B9BF02}" type="pres">
      <dgm:prSet presAssocID="{3B6A3A04-CE4E-47C1-8D59-3C110C276C38}" presName="horz1" presStyleCnt="0"/>
      <dgm:spPr/>
    </dgm:pt>
    <dgm:pt modelId="{04860E2C-A184-46B2-B396-A14235645959}" type="pres">
      <dgm:prSet presAssocID="{3B6A3A04-CE4E-47C1-8D59-3C110C276C38}" presName="tx1" presStyleLbl="revTx" presStyleIdx="2" presStyleCnt="7"/>
      <dgm:spPr/>
    </dgm:pt>
    <dgm:pt modelId="{7D05A3D9-0204-4AAF-9D24-9F877FC5B571}" type="pres">
      <dgm:prSet presAssocID="{3B6A3A04-CE4E-47C1-8D59-3C110C276C38}" presName="vert1" presStyleCnt="0"/>
      <dgm:spPr/>
    </dgm:pt>
    <dgm:pt modelId="{D32F617E-8160-4302-A317-3C879A34589D}" type="pres">
      <dgm:prSet presAssocID="{57A8912E-C447-4ED7-8B74-06B070AA0B1E}" presName="thickLine" presStyleLbl="alignNode1" presStyleIdx="3" presStyleCnt="7"/>
      <dgm:spPr/>
    </dgm:pt>
    <dgm:pt modelId="{9511E0E9-927F-4CE8-9FE4-26BEC01993CA}" type="pres">
      <dgm:prSet presAssocID="{57A8912E-C447-4ED7-8B74-06B070AA0B1E}" presName="horz1" presStyleCnt="0"/>
      <dgm:spPr/>
    </dgm:pt>
    <dgm:pt modelId="{2F989F59-BCC5-4381-97F5-5048FFD6C273}" type="pres">
      <dgm:prSet presAssocID="{57A8912E-C447-4ED7-8B74-06B070AA0B1E}" presName="tx1" presStyleLbl="revTx" presStyleIdx="3" presStyleCnt="7"/>
      <dgm:spPr/>
    </dgm:pt>
    <dgm:pt modelId="{DAA2E441-0FAC-4EA1-A319-69D0D6094D85}" type="pres">
      <dgm:prSet presAssocID="{57A8912E-C447-4ED7-8B74-06B070AA0B1E}" presName="vert1" presStyleCnt="0"/>
      <dgm:spPr/>
    </dgm:pt>
    <dgm:pt modelId="{064261DD-ED8F-41CD-BC0B-F9751A9E0408}" type="pres">
      <dgm:prSet presAssocID="{CF5F4EFD-2E1B-4FA1-843A-47953AEE59E9}" presName="thickLine" presStyleLbl="alignNode1" presStyleIdx="4" presStyleCnt="7"/>
      <dgm:spPr/>
    </dgm:pt>
    <dgm:pt modelId="{4D2153A7-54C2-4F23-BBC5-8B6B998FF6AA}" type="pres">
      <dgm:prSet presAssocID="{CF5F4EFD-2E1B-4FA1-843A-47953AEE59E9}" presName="horz1" presStyleCnt="0"/>
      <dgm:spPr/>
    </dgm:pt>
    <dgm:pt modelId="{DD435949-9A5C-4C73-86D3-0A1FCE646640}" type="pres">
      <dgm:prSet presAssocID="{CF5F4EFD-2E1B-4FA1-843A-47953AEE59E9}" presName="tx1" presStyleLbl="revTx" presStyleIdx="4" presStyleCnt="7"/>
      <dgm:spPr/>
    </dgm:pt>
    <dgm:pt modelId="{8458977A-E418-416A-BB43-DD0CF4DAD69E}" type="pres">
      <dgm:prSet presAssocID="{CF5F4EFD-2E1B-4FA1-843A-47953AEE59E9}" presName="vert1" presStyleCnt="0"/>
      <dgm:spPr/>
    </dgm:pt>
    <dgm:pt modelId="{E1C53DD3-CA20-47FC-979D-E6CFF4D3FFA3}" type="pres">
      <dgm:prSet presAssocID="{30C8265B-DDB7-4D46-95A6-EDCD6D33B929}" presName="thickLine" presStyleLbl="alignNode1" presStyleIdx="5" presStyleCnt="7"/>
      <dgm:spPr/>
    </dgm:pt>
    <dgm:pt modelId="{A7A08A97-F681-4B32-83AC-6E29F154CD07}" type="pres">
      <dgm:prSet presAssocID="{30C8265B-DDB7-4D46-95A6-EDCD6D33B929}" presName="horz1" presStyleCnt="0"/>
      <dgm:spPr/>
    </dgm:pt>
    <dgm:pt modelId="{6FFFEA2E-05FA-440C-A0C4-8200FBAEAF48}" type="pres">
      <dgm:prSet presAssocID="{30C8265B-DDB7-4D46-95A6-EDCD6D33B929}" presName="tx1" presStyleLbl="revTx" presStyleIdx="5" presStyleCnt="7"/>
      <dgm:spPr/>
    </dgm:pt>
    <dgm:pt modelId="{114AEF25-9195-48A9-89A9-755EE45703EF}" type="pres">
      <dgm:prSet presAssocID="{30C8265B-DDB7-4D46-95A6-EDCD6D33B929}" presName="vert1" presStyleCnt="0"/>
      <dgm:spPr/>
    </dgm:pt>
    <dgm:pt modelId="{C96C9F5D-F8F1-4752-B4BE-8E0B6C426E58}" type="pres">
      <dgm:prSet presAssocID="{D6A6CD72-845E-4D88-B52A-2EAD16FDA961}" presName="thickLine" presStyleLbl="alignNode1" presStyleIdx="6" presStyleCnt="7"/>
      <dgm:spPr/>
    </dgm:pt>
    <dgm:pt modelId="{8FBA5B0F-78B7-4A07-B6B8-AF20F8A0D2E4}" type="pres">
      <dgm:prSet presAssocID="{D6A6CD72-845E-4D88-B52A-2EAD16FDA961}" presName="horz1" presStyleCnt="0"/>
      <dgm:spPr/>
    </dgm:pt>
    <dgm:pt modelId="{8927F334-045A-4BC9-8BD7-81A1F69F27F9}" type="pres">
      <dgm:prSet presAssocID="{D6A6CD72-845E-4D88-B52A-2EAD16FDA961}" presName="tx1" presStyleLbl="revTx" presStyleIdx="6" presStyleCnt="7"/>
      <dgm:spPr/>
    </dgm:pt>
    <dgm:pt modelId="{6970A4CC-9191-4A2D-A26E-2FBC27A36E74}" type="pres">
      <dgm:prSet presAssocID="{D6A6CD72-845E-4D88-B52A-2EAD16FDA961}" presName="vert1" presStyleCnt="0"/>
      <dgm:spPr/>
    </dgm:pt>
  </dgm:ptLst>
  <dgm:cxnLst>
    <dgm:cxn modelId="{4489BD16-61E7-4851-BB10-205BF2BAEF1F}" srcId="{B6BA83FB-5035-4B70-B2DC-B73D52DD6E46}" destId="{1EBD5B7E-C96F-4E49-A740-254AE08FBACE}" srcOrd="0" destOrd="0" parTransId="{89636230-0C8A-4434-BF82-CA700E646A33}" sibTransId="{CF862A42-F455-4AF8-AE63-D78078465F2D}"/>
    <dgm:cxn modelId="{CBDD2A31-5ADB-4E49-8C85-C5553936278E}" type="presOf" srcId="{57A8912E-C447-4ED7-8B74-06B070AA0B1E}" destId="{2F989F59-BCC5-4381-97F5-5048FFD6C273}" srcOrd="0" destOrd="0" presId="urn:microsoft.com/office/officeart/2008/layout/LinedList"/>
    <dgm:cxn modelId="{A331393F-F914-4C10-A7F9-32220B58E8E7}" srcId="{B6BA83FB-5035-4B70-B2DC-B73D52DD6E46}" destId="{3B6A3A04-CE4E-47C1-8D59-3C110C276C38}" srcOrd="2" destOrd="0" parTransId="{9FDFB4EB-0577-4035-8C25-46474D93C0A5}" sibTransId="{DA05CAEA-16DF-47A7-8F0A-BCDAB9864607}"/>
    <dgm:cxn modelId="{9E79525D-55B6-4B69-A624-61EF6F065653}" type="presOf" srcId="{CF5F4EFD-2E1B-4FA1-843A-47953AEE59E9}" destId="{DD435949-9A5C-4C73-86D3-0A1FCE646640}" srcOrd="0" destOrd="0" presId="urn:microsoft.com/office/officeart/2008/layout/LinedList"/>
    <dgm:cxn modelId="{F7777E45-791E-4EA0-8A30-5B9672D249EB}" srcId="{B6BA83FB-5035-4B70-B2DC-B73D52DD6E46}" destId="{62C0D9DB-AE97-4F6A-9B57-929DC4A14CC8}" srcOrd="1" destOrd="0" parTransId="{BF05F61E-1E27-4E4D-AD91-4FBB23DF1D9F}" sibTransId="{8FAC872F-D8B5-4DB8-8D98-3D9E176CE9D2}"/>
    <dgm:cxn modelId="{B38D5F4E-172B-400F-8411-95E16D5F2997}" srcId="{B6BA83FB-5035-4B70-B2DC-B73D52DD6E46}" destId="{57A8912E-C447-4ED7-8B74-06B070AA0B1E}" srcOrd="3" destOrd="0" parTransId="{8FAAFE27-D9B6-44E6-A378-8A95D3756C8C}" sibTransId="{F08DA8C4-60F9-4954-B8F8-95E94169C396}"/>
    <dgm:cxn modelId="{9196E051-BA70-412B-A0B7-2A453D027EA2}" type="presOf" srcId="{3B6A3A04-CE4E-47C1-8D59-3C110C276C38}" destId="{04860E2C-A184-46B2-B396-A14235645959}" srcOrd="0" destOrd="0" presId="urn:microsoft.com/office/officeart/2008/layout/LinedList"/>
    <dgm:cxn modelId="{C6629F52-9EB3-4943-AC8D-73856F70D960}" srcId="{B6BA83FB-5035-4B70-B2DC-B73D52DD6E46}" destId="{30C8265B-DDB7-4D46-95A6-EDCD6D33B929}" srcOrd="5" destOrd="0" parTransId="{02E8A96E-7705-48C8-937E-AE7C644D1486}" sibTransId="{A38916D2-AE82-494B-AE04-A14869EBC652}"/>
    <dgm:cxn modelId="{154D808E-4531-4597-9A2C-A5F4792272C4}" type="presOf" srcId="{D6A6CD72-845E-4D88-B52A-2EAD16FDA961}" destId="{8927F334-045A-4BC9-8BD7-81A1F69F27F9}" srcOrd="0" destOrd="0" presId="urn:microsoft.com/office/officeart/2008/layout/LinedList"/>
    <dgm:cxn modelId="{9261C191-DE96-4F1D-A623-D2BF0858AFEB}" srcId="{B6BA83FB-5035-4B70-B2DC-B73D52DD6E46}" destId="{CF5F4EFD-2E1B-4FA1-843A-47953AEE59E9}" srcOrd="4" destOrd="0" parTransId="{CA186AC5-1510-4F0C-B38C-71211987EA40}" sibTransId="{6E0FF729-C6F2-4B15-BFE8-7B1B714E5447}"/>
    <dgm:cxn modelId="{5E0956C2-6961-4CFD-9D26-4A0F04A5506A}" type="presOf" srcId="{B6BA83FB-5035-4B70-B2DC-B73D52DD6E46}" destId="{55C37FCC-BAEA-4CFD-907A-C2FFDBBEF60A}" srcOrd="0" destOrd="0" presId="urn:microsoft.com/office/officeart/2008/layout/LinedList"/>
    <dgm:cxn modelId="{2FFA5AC3-3C19-49AA-BB24-6FEF0BC29B5C}" type="presOf" srcId="{62C0D9DB-AE97-4F6A-9B57-929DC4A14CC8}" destId="{D2C11BD5-84D7-44AD-825B-41026CD5B0B9}" srcOrd="0" destOrd="0" presId="urn:microsoft.com/office/officeart/2008/layout/LinedList"/>
    <dgm:cxn modelId="{C87E49CB-831D-4381-91C4-631C76569775}" type="presOf" srcId="{1EBD5B7E-C96F-4E49-A740-254AE08FBACE}" destId="{9B09C649-510F-4B3F-90ED-38660B2326CB}" srcOrd="0" destOrd="0" presId="urn:microsoft.com/office/officeart/2008/layout/LinedList"/>
    <dgm:cxn modelId="{D48523EB-5060-4213-BAE4-D92992F920DA}" srcId="{B6BA83FB-5035-4B70-B2DC-B73D52DD6E46}" destId="{D6A6CD72-845E-4D88-B52A-2EAD16FDA961}" srcOrd="6" destOrd="0" parTransId="{F8EB379C-235C-4D11-B298-6254C5008668}" sibTransId="{C99DB31F-B807-45DE-B070-BFC0E2718616}"/>
    <dgm:cxn modelId="{4C6121FE-F2BF-4094-A0EB-518F2179939B}" type="presOf" srcId="{30C8265B-DDB7-4D46-95A6-EDCD6D33B929}" destId="{6FFFEA2E-05FA-440C-A0C4-8200FBAEAF48}" srcOrd="0" destOrd="0" presId="urn:microsoft.com/office/officeart/2008/layout/LinedList"/>
    <dgm:cxn modelId="{1EC9F51E-EFB9-41BE-BC1B-B5A697A129BB}" type="presParOf" srcId="{55C37FCC-BAEA-4CFD-907A-C2FFDBBEF60A}" destId="{559C0C68-51C2-4766-9AE6-6CBDBA60365D}" srcOrd="0" destOrd="0" presId="urn:microsoft.com/office/officeart/2008/layout/LinedList"/>
    <dgm:cxn modelId="{8566445A-80F5-4B3A-8C75-62683FAB54B9}" type="presParOf" srcId="{55C37FCC-BAEA-4CFD-907A-C2FFDBBEF60A}" destId="{D0368D60-E6DB-49C1-A916-E8144C06ACEA}" srcOrd="1" destOrd="0" presId="urn:microsoft.com/office/officeart/2008/layout/LinedList"/>
    <dgm:cxn modelId="{65B6BBBF-F275-4037-9EC4-44AD090CEC0A}" type="presParOf" srcId="{D0368D60-E6DB-49C1-A916-E8144C06ACEA}" destId="{9B09C649-510F-4B3F-90ED-38660B2326CB}" srcOrd="0" destOrd="0" presId="urn:microsoft.com/office/officeart/2008/layout/LinedList"/>
    <dgm:cxn modelId="{2C7EADF2-7707-4523-B215-93CBA422793F}" type="presParOf" srcId="{D0368D60-E6DB-49C1-A916-E8144C06ACEA}" destId="{1B4DB937-FF53-4C65-B4AF-4D6CF94E1556}" srcOrd="1" destOrd="0" presId="urn:microsoft.com/office/officeart/2008/layout/LinedList"/>
    <dgm:cxn modelId="{8BCDDE59-D8EE-4291-961D-BCAFCE30C43E}" type="presParOf" srcId="{55C37FCC-BAEA-4CFD-907A-C2FFDBBEF60A}" destId="{54B34547-3FE0-4E5E-991C-A651371A0077}" srcOrd="2" destOrd="0" presId="urn:microsoft.com/office/officeart/2008/layout/LinedList"/>
    <dgm:cxn modelId="{4C7F386E-ECD0-46E1-8C07-C8625BA43F55}" type="presParOf" srcId="{55C37FCC-BAEA-4CFD-907A-C2FFDBBEF60A}" destId="{EB043C31-09CA-4F54-9A48-71713FB23D88}" srcOrd="3" destOrd="0" presId="urn:microsoft.com/office/officeart/2008/layout/LinedList"/>
    <dgm:cxn modelId="{F5B07AA2-18DE-409F-A276-FD3CD38567BF}" type="presParOf" srcId="{EB043C31-09CA-4F54-9A48-71713FB23D88}" destId="{D2C11BD5-84D7-44AD-825B-41026CD5B0B9}" srcOrd="0" destOrd="0" presId="urn:microsoft.com/office/officeart/2008/layout/LinedList"/>
    <dgm:cxn modelId="{453D5CF0-B1EE-445D-815C-A04F2882A193}" type="presParOf" srcId="{EB043C31-09CA-4F54-9A48-71713FB23D88}" destId="{1330D704-E8EC-458F-B42A-28FFA391A0C8}" srcOrd="1" destOrd="0" presId="urn:microsoft.com/office/officeart/2008/layout/LinedList"/>
    <dgm:cxn modelId="{2AB1C1F1-DD21-4C82-AD02-84BDC1E301BC}" type="presParOf" srcId="{55C37FCC-BAEA-4CFD-907A-C2FFDBBEF60A}" destId="{AB7C5FB5-F618-4C6D-A964-AB4B446B493F}" srcOrd="4" destOrd="0" presId="urn:microsoft.com/office/officeart/2008/layout/LinedList"/>
    <dgm:cxn modelId="{F7507931-FBBB-4B27-8DCE-2512776F9750}" type="presParOf" srcId="{55C37FCC-BAEA-4CFD-907A-C2FFDBBEF60A}" destId="{5B9BCC23-BE5B-4EB2-8658-C47C73B9BF02}" srcOrd="5" destOrd="0" presId="urn:microsoft.com/office/officeart/2008/layout/LinedList"/>
    <dgm:cxn modelId="{9EC9B334-DEF2-41DE-8C37-C816598A6D44}" type="presParOf" srcId="{5B9BCC23-BE5B-4EB2-8658-C47C73B9BF02}" destId="{04860E2C-A184-46B2-B396-A14235645959}" srcOrd="0" destOrd="0" presId="urn:microsoft.com/office/officeart/2008/layout/LinedList"/>
    <dgm:cxn modelId="{D3803DE6-C1F8-4114-81A7-951DE998868F}" type="presParOf" srcId="{5B9BCC23-BE5B-4EB2-8658-C47C73B9BF02}" destId="{7D05A3D9-0204-4AAF-9D24-9F877FC5B571}" srcOrd="1" destOrd="0" presId="urn:microsoft.com/office/officeart/2008/layout/LinedList"/>
    <dgm:cxn modelId="{483E1787-D67A-4C44-849D-D2E7E774C580}" type="presParOf" srcId="{55C37FCC-BAEA-4CFD-907A-C2FFDBBEF60A}" destId="{D32F617E-8160-4302-A317-3C879A34589D}" srcOrd="6" destOrd="0" presId="urn:microsoft.com/office/officeart/2008/layout/LinedList"/>
    <dgm:cxn modelId="{2327F1BB-1E96-4EA9-9B20-CFF0D8294E0B}" type="presParOf" srcId="{55C37FCC-BAEA-4CFD-907A-C2FFDBBEF60A}" destId="{9511E0E9-927F-4CE8-9FE4-26BEC01993CA}" srcOrd="7" destOrd="0" presId="urn:microsoft.com/office/officeart/2008/layout/LinedList"/>
    <dgm:cxn modelId="{8B4FD724-F884-486C-AE59-FC7490692CEE}" type="presParOf" srcId="{9511E0E9-927F-4CE8-9FE4-26BEC01993CA}" destId="{2F989F59-BCC5-4381-97F5-5048FFD6C273}" srcOrd="0" destOrd="0" presId="urn:microsoft.com/office/officeart/2008/layout/LinedList"/>
    <dgm:cxn modelId="{B1240937-F6DD-42EC-B45D-EBAFC676BACF}" type="presParOf" srcId="{9511E0E9-927F-4CE8-9FE4-26BEC01993CA}" destId="{DAA2E441-0FAC-4EA1-A319-69D0D6094D85}" srcOrd="1" destOrd="0" presId="urn:microsoft.com/office/officeart/2008/layout/LinedList"/>
    <dgm:cxn modelId="{BA2664AF-B589-47B4-8229-90E41B4E18F2}" type="presParOf" srcId="{55C37FCC-BAEA-4CFD-907A-C2FFDBBEF60A}" destId="{064261DD-ED8F-41CD-BC0B-F9751A9E0408}" srcOrd="8" destOrd="0" presId="urn:microsoft.com/office/officeart/2008/layout/LinedList"/>
    <dgm:cxn modelId="{FA36C05A-FF66-4148-B0C9-C0ACC2895A1F}" type="presParOf" srcId="{55C37FCC-BAEA-4CFD-907A-C2FFDBBEF60A}" destId="{4D2153A7-54C2-4F23-BBC5-8B6B998FF6AA}" srcOrd="9" destOrd="0" presId="urn:microsoft.com/office/officeart/2008/layout/LinedList"/>
    <dgm:cxn modelId="{89020E38-F2AB-44F4-BA9B-2FD4EDFDD946}" type="presParOf" srcId="{4D2153A7-54C2-4F23-BBC5-8B6B998FF6AA}" destId="{DD435949-9A5C-4C73-86D3-0A1FCE646640}" srcOrd="0" destOrd="0" presId="urn:microsoft.com/office/officeart/2008/layout/LinedList"/>
    <dgm:cxn modelId="{CDCC2190-8FC9-4CFA-9FB3-C0E50B91EAA5}" type="presParOf" srcId="{4D2153A7-54C2-4F23-BBC5-8B6B998FF6AA}" destId="{8458977A-E418-416A-BB43-DD0CF4DAD69E}" srcOrd="1" destOrd="0" presId="urn:microsoft.com/office/officeart/2008/layout/LinedList"/>
    <dgm:cxn modelId="{093E70EC-6B84-4FC0-A70D-1BE8BCAAED53}" type="presParOf" srcId="{55C37FCC-BAEA-4CFD-907A-C2FFDBBEF60A}" destId="{E1C53DD3-CA20-47FC-979D-E6CFF4D3FFA3}" srcOrd="10" destOrd="0" presId="urn:microsoft.com/office/officeart/2008/layout/LinedList"/>
    <dgm:cxn modelId="{2F84367F-1887-477D-804C-F4BCA1884F90}" type="presParOf" srcId="{55C37FCC-BAEA-4CFD-907A-C2FFDBBEF60A}" destId="{A7A08A97-F681-4B32-83AC-6E29F154CD07}" srcOrd="11" destOrd="0" presId="urn:microsoft.com/office/officeart/2008/layout/LinedList"/>
    <dgm:cxn modelId="{7266B510-3C97-4718-8B54-6F94C7CBF512}" type="presParOf" srcId="{A7A08A97-F681-4B32-83AC-6E29F154CD07}" destId="{6FFFEA2E-05FA-440C-A0C4-8200FBAEAF48}" srcOrd="0" destOrd="0" presId="urn:microsoft.com/office/officeart/2008/layout/LinedList"/>
    <dgm:cxn modelId="{AE5DE07A-0A1A-4991-B4C2-FB607A22DBE8}" type="presParOf" srcId="{A7A08A97-F681-4B32-83AC-6E29F154CD07}" destId="{114AEF25-9195-48A9-89A9-755EE45703EF}" srcOrd="1" destOrd="0" presId="urn:microsoft.com/office/officeart/2008/layout/LinedList"/>
    <dgm:cxn modelId="{E4914DE6-2C3A-4F21-844C-27874C78C4F6}" type="presParOf" srcId="{55C37FCC-BAEA-4CFD-907A-C2FFDBBEF60A}" destId="{C96C9F5D-F8F1-4752-B4BE-8E0B6C426E58}" srcOrd="12" destOrd="0" presId="urn:microsoft.com/office/officeart/2008/layout/LinedList"/>
    <dgm:cxn modelId="{6CE01FC8-7BBF-4DE6-B50B-39E0E4DEEFE8}" type="presParOf" srcId="{55C37FCC-BAEA-4CFD-907A-C2FFDBBEF60A}" destId="{8FBA5B0F-78B7-4A07-B6B8-AF20F8A0D2E4}" srcOrd="13" destOrd="0" presId="urn:microsoft.com/office/officeart/2008/layout/LinedList"/>
    <dgm:cxn modelId="{CFC82FD1-7B31-4610-9070-02B6071F8D47}" type="presParOf" srcId="{8FBA5B0F-78B7-4A07-B6B8-AF20F8A0D2E4}" destId="{8927F334-045A-4BC9-8BD7-81A1F69F27F9}" srcOrd="0" destOrd="0" presId="urn:microsoft.com/office/officeart/2008/layout/LinedList"/>
    <dgm:cxn modelId="{CFE72A92-AE57-4004-8F9B-5374572C331B}" type="presParOf" srcId="{8FBA5B0F-78B7-4A07-B6B8-AF20F8A0D2E4}" destId="{6970A4CC-9191-4A2D-A26E-2FBC27A36E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68BB80-01DE-4F32-BA0F-1D50E6C9838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57B8C9F-7068-4DD1-B542-7339E44D0195}">
      <dgm:prSet custT="1"/>
      <dgm:spPr/>
      <dgm:t>
        <a:bodyPr/>
        <a:lstStyle/>
        <a:p>
          <a:r>
            <a:rPr lang="en-US" sz="1800" dirty="0"/>
            <a:t>Since Act 76 there is more interest in operating a child care business</a:t>
          </a:r>
        </a:p>
      </dgm:t>
    </dgm:pt>
    <dgm:pt modelId="{A5E5B1C7-6357-48BA-A4D7-D09E6CA82A41}" type="parTrans" cxnId="{43311F6A-7BE3-4EC0-BF28-6617BF0629FD}">
      <dgm:prSet/>
      <dgm:spPr/>
      <dgm:t>
        <a:bodyPr/>
        <a:lstStyle/>
        <a:p>
          <a:endParaRPr lang="en-US" sz="2400"/>
        </a:p>
      </dgm:t>
    </dgm:pt>
    <dgm:pt modelId="{89BB4CC9-289A-4971-AB55-98E3DADA6B4A}" type="sibTrans" cxnId="{43311F6A-7BE3-4EC0-BF28-6617BF0629FD}">
      <dgm:prSet/>
      <dgm:spPr/>
      <dgm:t>
        <a:bodyPr/>
        <a:lstStyle/>
        <a:p>
          <a:endParaRPr lang="en-US" sz="2400"/>
        </a:p>
      </dgm:t>
    </dgm:pt>
    <dgm:pt modelId="{65B8E8F8-94D2-411F-BA43-BA2A24E8C93B}">
      <dgm:prSet custT="1"/>
      <dgm:spPr/>
      <dgm:t>
        <a:bodyPr/>
        <a:lstStyle/>
        <a:p>
          <a:r>
            <a:rPr lang="en-US" sz="1800"/>
            <a:t>Small profit margins and years of deferred expenses mean that business owners are unprepared for financial challenges</a:t>
          </a:r>
        </a:p>
      </dgm:t>
    </dgm:pt>
    <dgm:pt modelId="{2A973C4B-1295-498E-BD6A-8EFEC4C1FE22}" type="parTrans" cxnId="{95900E6E-CA88-4266-85B1-63D09E50BE16}">
      <dgm:prSet/>
      <dgm:spPr/>
      <dgm:t>
        <a:bodyPr/>
        <a:lstStyle/>
        <a:p>
          <a:endParaRPr lang="en-US" sz="2400"/>
        </a:p>
      </dgm:t>
    </dgm:pt>
    <dgm:pt modelId="{5F2306FD-5545-44B3-8B7E-D0777E54C40D}" type="sibTrans" cxnId="{95900E6E-CA88-4266-85B1-63D09E50BE16}">
      <dgm:prSet/>
      <dgm:spPr/>
      <dgm:t>
        <a:bodyPr/>
        <a:lstStyle/>
        <a:p>
          <a:endParaRPr lang="en-US" sz="2400"/>
        </a:p>
      </dgm:t>
    </dgm:pt>
    <dgm:pt modelId="{94279EDE-C5D8-4B2D-9733-5BF3CFB49DD0}">
      <dgm:prSet custT="1"/>
      <dgm:spPr/>
      <dgm:t>
        <a:bodyPr/>
        <a:lstStyle/>
        <a:p>
          <a:r>
            <a:rPr lang="en-US" sz="1800" dirty="0"/>
            <a:t>Increased expenses coupled with continued pressure to hold prices steady may leave business owners feeling frustrated and unsure about the future</a:t>
          </a:r>
        </a:p>
      </dgm:t>
    </dgm:pt>
    <dgm:pt modelId="{2632F1CB-B8F6-47EF-9273-A8B9720F6815}" type="parTrans" cxnId="{149942DB-DB5E-41E7-B935-577198ECF2AD}">
      <dgm:prSet/>
      <dgm:spPr/>
      <dgm:t>
        <a:bodyPr/>
        <a:lstStyle/>
        <a:p>
          <a:endParaRPr lang="en-US" sz="2400"/>
        </a:p>
      </dgm:t>
    </dgm:pt>
    <dgm:pt modelId="{387C3A79-F2FC-43F7-B4FE-7D3C59DD9C20}" type="sibTrans" cxnId="{149942DB-DB5E-41E7-B935-577198ECF2AD}">
      <dgm:prSet/>
      <dgm:spPr/>
      <dgm:t>
        <a:bodyPr/>
        <a:lstStyle/>
        <a:p>
          <a:endParaRPr lang="en-US" sz="2400"/>
        </a:p>
      </dgm:t>
    </dgm:pt>
    <dgm:pt modelId="{68E92266-6868-43D7-956D-FF72BDE34A3D}" type="pres">
      <dgm:prSet presAssocID="{2168BB80-01DE-4F32-BA0F-1D50E6C98386}" presName="linear" presStyleCnt="0">
        <dgm:presLayoutVars>
          <dgm:animLvl val="lvl"/>
          <dgm:resizeHandles val="exact"/>
        </dgm:presLayoutVars>
      </dgm:prSet>
      <dgm:spPr/>
    </dgm:pt>
    <dgm:pt modelId="{3D13D3FB-E996-4526-AD65-9B6E0C885B30}" type="pres">
      <dgm:prSet presAssocID="{D57B8C9F-7068-4DD1-B542-7339E44D0195}" presName="parentText" presStyleLbl="node1" presStyleIdx="0" presStyleCnt="3" custLinFactY="-329" custLinFactNeighborY="-100000">
        <dgm:presLayoutVars>
          <dgm:chMax val="0"/>
          <dgm:bulletEnabled val="1"/>
        </dgm:presLayoutVars>
      </dgm:prSet>
      <dgm:spPr/>
    </dgm:pt>
    <dgm:pt modelId="{BF172C7A-651B-4EE7-B68C-2169322B15DA}" type="pres">
      <dgm:prSet presAssocID="{89BB4CC9-289A-4971-AB55-98E3DADA6B4A}" presName="spacer" presStyleCnt="0"/>
      <dgm:spPr/>
    </dgm:pt>
    <dgm:pt modelId="{1A7E62F8-761B-4AF3-9A8E-B9ACC7DA6C03}" type="pres">
      <dgm:prSet presAssocID="{65B8E8F8-94D2-411F-BA43-BA2A24E8C93B}" presName="parentText" presStyleLbl="node1" presStyleIdx="1" presStyleCnt="3">
        <dgm:presLayoutVars>
          <dgm:chMax val="0"/>
          <dgm:bulletEnabled val="1"/>
        </dgm:presLayoutVars>
      </dgm:prSet>
      <dgm:spPr/>
    </dgm:pt>
    <dgm:pt modelId="{7B4B3FC4-6A64-4FEA-9BC4-766D932DBEAD}" type="pres">
      <dgm:prSet presAssocID="{5F2306FD-5545-44B3-8B7E-D0777E54C40D}" presName="spacer" presStyleCnt="0"/>
      <dgm:spPr/>
    </dgm:pt>
    <dgm:pt modelId="{4E365F63-AB6E-4E80-A2AD-72414C6A9D1F}" type="pres">
      <dgm:prSet presAssocID="{94279EDE-C5D8-4B2D-9733-5BF3CFB49DD0}" presName="parentText" presStyleLbl="node1" presStyleIdx="2" presStyleCnt="3" custScaleY="119394" custLinFactY="656" custLinFactNeighborY="100000">
        <dgm:presLayoutVars>
          <dgm:chMax val="0"/>
          <dgm:bulletEnabled val="1"/>
        </dgm:presLayoutVars>
      </dgm:prSet>
      <dgm:spPr/>
    </dgm:pt>
  </dgm:ptLst>
  <dgm:cxnLst>
    <dgm:cxn modelId="{2601ED60-9683-486F-BC24-F374EE709670}" type="presOf" srcId="{94279EDE-C5D8-4B2D-9733-5BF3CFB49DD0}" destId="{4E365F63-AB6E-4E80-A2AD-72414C6A9D1F}" srcOrd="0" destOrd="0" presId="urn:microsoft.com/office/officeart/2005/8/layout/vList2"/>
    <dgm:cxn modelId="{43311F6A-7BE3-4EC0-BF28-6617BF0629FD}" srcId="{2168BB80-01DE-4F32-BA0F-1D50E6C98386}" destId="{D57B8C9F-7068-4DD1-B542-7339E44D0195}" srcOrd="0" destOrd="0" parTransId="{A5E5B1C7-6357-48BA-A4D7-D09E6CA82A41}" sibTransId="{89BB4CC9-289A-4971-AB55-98E3DADA6B4A}"/>
    <dgm:cxn modelId="{95900E6E-CA88-4266-85B1-63D09E50BE16}" srcId="{2168BB80-01DE-4F32-BA0F-1D50E6C98386}" destId="{65B8E8F8-94D2-411F-BA43-BA2A24E8C93B}" srcOrd="1" destOrd="0" parTransId="{2A973C4B-1295-498E-BD6A-8EFEC4C1FE22}" sibTransId="{5F2306FD-5545-44B3-8B7E-D0777E54C40D}"/>
    <dgm:cxn modelId="{DFF71057-EC91-4E84-AC35-274569967E9D}" type="presOf" srcId="{65B8E8F8-94D2-411F-BA43-BA2A24E8C93B}" destId="{1A7E62F8-761B-4AF3-9A8E-B9ACC7DA6C03}" srcOrd="0" destOrd="0" presId="urn:microsoft.com/office/officeart/2005/8/layout/vList2"/>
    <dgm:cxn modelId="{4A244B8A-D52B-42DF-AD47-818D55EF0A52}" type="presOf" srcId="{2168BB80-01DE-4F32-BA0F-1D50E6C98386}" destId="{68E92266-6868-43D7-956D-FF72BDE34A3D}" srcOrd="0" destOrd="0" presId="urn:microsoft.com/office/officeart/2005/8/layout/vList2"/>
    <dgm:cxn modelId="{149942DB-DB5E-41E7-B935-577198ECF2AD}" srcId="{2168BB80-01DE-4F32-BA0F-1D50E6C98386}" destId="{94279EDE-C5D8-4B2D-9733-5BF3CFB49DD0}" srcOrd="2" destOrd="0" parTransId="{2632F1CB-B8F6-47EF-9273-A8B9720F6815}" sibTransId="{387C3A79-F2FC-43F7-B4FE-7D3C59DD9C20}"/>
    <dgm:cxn modelId="{72E7B8E2-E078-4E2E-A54D-9CB1E68B1C1E}" type="presOf" srcId="{D57B8C9F-7068-4DD1-B542-7339E44D0195}" destId="{3D13D3FB-E996-4526-AD65-9B6E0C885B30}" srcOrd="0" destOrd="0" presId="urn:microsoft.com/office/officeart/2005/8/layout/vList2"/>
    <dgm:cxn modelId="{CADFD8B4-729E-4339-8592-14CB66E9D908}" type="presParOf" srcId="{68E92266-6868-43D7-956D-FF72BDE34A3D}" destId="{3D13D3FB-E996-4526-AD65-9B6E0C885B30}" srcOrd="0" destOrd="0" presId="urn:microsoft.com/office/officeart/2005/8/layout/vList2"/>
    <dgm:cxn modelId="{B88BFAC9-238B-41C9-94CB-6B26EC3BCBA1}" type="presParOf" srcId="{68E92266-6868-43D7-956D-FF72BDE34A3D}" destId="{BF172C7A-651B-4EE7-B68C-2169322B15DA}" srcOrd="1" destOrd="0" presId="urn:microsoft.com/office/officeart/2005/8/layout/vList2"/>
    <dgm:cxn modelId="{6F627C53-A2A0-4745-A978-49241C316C1A}" type="presParOf" srcId="{68E92266-6868-43D7-956D-FF72BDE34A3D}" destId="{1A7E62F8-761B-4AF3-9A8E-B9ACC7DA6C03}" srcOrd="2" destOrd="0" presId="urn:microsoft.com/office/officeart/2005/8/layout/vList2"/>
    <dgm:cxn modelId="{E4892983-2A6D-4EF3-A69F-334BB45C8FBF}" type="presParOf" srcId="{68E92266-6868-43D7-956D-FF72BDE34A3D}" destId="{7B4B3FC4-6A64-4FEA-9BC4-766D932DBEAD}" srcOrd="3" destOrd="0" presId="urn:microsoft.com/office/officeart/2005/8/layout/vList2"/>
    <dgm:cxn modelId="{183FA3D6-7289-4C32-93C6-3285CF12DD64}" type="presParOf" srcId="{68E92266-6868-43D7-956D-FF72BDE34A3D}" destId="{4E365F63-AB6E-4E80-A2AD-72414C6A9D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231AA-972B-49CD-B617-E957F9053993}">
      <dsp:nvSpPr>
        <dsp:cNvPr id="0" name=""/>
        <dsp:cNvSpPr/>
      </dsp:nvSpPr>
      <dsp:spPr>
        <a:xfrm>
          <a:off x="0" y="536"/>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08D6B-8122-487F-A224-E6F9DC2D5EB2}">
      <dsp:nvSpPr>
        <dsp:cNvPr id="0" name=""/>
        <dsp:cNvSpPr/>
      </dsp:nvSpPr>
      <dsp:spPr>
        <a:xfrm>
          <a:off x="0" y="536"/>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Samantha Collins</a:t>
          </a:r>
          <a:r>
            <a:rPr lang="en-US" sz="1400" kern="1200"/>
            <a:t>, Business Development Specialist</a:t>
          </a:r>
        </a:p>
      </dsp:txBody>
      <dsp:txXfrm>
        <a:off x="0" y="536"/>
        <a:ext cx="4694008" cy="628063"/>
      </dsp:txXfrm>
    </dsp:sp>
    <dsp:sp modelId="{816C0EEE-F396-4CB7-B166-8D93F24F1A07}">
      <dsp:nvSpPr>
        <dsp:cNvPr id="0" name=""/>
        <dsp:cNvSpPr/>
      </dsp:nvSpPr>
      <dsp:spPr>
        <a:xfrm>
          <a:off x="0" y="628600"/>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44834-8B61-4375-9029-1D06AD127022}">
      <dsp:nvSpPr>
        <dsp:cNvPr id="0" name=""/>
        <dsp:cNvSpPr/>
      </dsp:nvSpPr>
      <dsp:spPr>
        <a:xfrm>
          <a:off x="0" y="628600"/>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Rose Morrison</a:t>
          </a:r>
          <a:r>
            <a:rPr lang="en-US" sz="1400" kern="1200"/>
            <a:t>, Business Development Specialist</a:t>
          </a:r>
        </a:p>
      </dsp:txBody>
      <dsp:txXfrm>
        <a:off x="0" y="628600"/>
        <a:ext cx="4694008" cy="628063"/>
      </dsp:txXfrm>
    </dsp:sp>
    <dsp:sp modelId="{022C9273-1B5B-42BC-A8F7-A827F2665046}">
      <dsp:nvSpPr>
        <dsp:cNvPr id="0" name=""/>
        <dsp:cNvSpPr/>
      </dsp:nvSpPr>
      <dsp:spPr>
        <a:xfrm>
          <a:off x="0" y="1256664"/>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0D0B-4055-4E89-A374-A6A6B0FFCF10}">
      <dsp:nvSpPr>
        <dsp:cNvPr id="0" name=""/>
        <dsp:cNvSpPr/>
      </dsp:nvSpPr>
      <dsp:spPr>
        <a:xfrm>
          <a:off x="0" y="1256664"/>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Jen Severance</a:t>
          </a:r>
          <a:r>
            <a:rPr lang="en-US" sz="1400" kern="1200"/>
            <a:t>, Business Development Manager</a:t>
          </a:r>
        </a:p>
      </dsp:txBody>
      <dsp:txXfrm>
        <a:off x="0" y="1256664"/>
        <a:ext cx="4694008" cy="628063"/>
      </dsp:txXfrm>
    </dsp:sp>
    <dsp:sp modelId="{E7B01864-63A4-4417-8575-275FB86582B2}">
      <dsp:nvSpPr>
        <dsp:cNvPr id="0" name=""/>
        <dsp:cNvSpPr/>
      </dsp:nvSpPr>
      <dsp:spPr>
        <a:xfrm>
          <a:off x="0" y="1884728"/>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32968-3F7F-4657-BDDD-55DD3C49A170}">
      <dsp:nvSpPr>
        <dsp:cNvPr id="0" name=""/>
        <dsp:cNvSpPr/>
      </dsp:nvSpPr>
      <dsp:spPr>
        <a:xfrm>
          <a:off x="0" y="1884728"/>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Erin Roche</a:t>
          </a:r>
          <a:r>
            <a:rPr lang="en-US" sz="1400" kern="1200" dirty="0"/>
            <a:t>, Director of our VT Office</a:t>
          </a:r>
        </a:p>
      </dsp:txBody>
      <dsp:txXfrm>
        <a:off x="0" y="1884728"/>
        <a:ext cx="4694008" cy="628063"/>
      </dsp:txXfrm>
    </dsp:sp>
    <dsp:sp modelId="{9BE68460-6A93-4798-9B5C-F566C892607E}">
      <dsp:nvSpPr>
        <dsp:cNvPr id="0" name=""/>
        <dsp:cNvSpPr/>
      </dsp:nvSpPr>
      <dsp:spPr>
        <a:xfrm>
          <a:off x="0" y="2512791"/>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3ADF4-EFA2-4068-906B-EB8A91929BD3}">
      <dsp:nvSpPr>
        <dsp:cNvPr id="0" name=""/>
        <dsp:cNvSpPr/>
      </dsp:nvSpPr>
      <dsp:spPr>
        <a:xfrm>
          <a:off x="0" y="2512791"/>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Cathy Reitz, </a:t>
          </a:r>
          <a:r>
            <a:rPr lang="en-US" sz="1400" kern="1200"/>
            <a:t>Senior Grants Specialist</a:t>
          </a:r>
        </a:p>
      </dsp:txBody>
      <dsp:txXfrm>
        <a:off x="0" y="2512791"/>
        <a:ext cx="4694008" cy="628063"/>
      </dsp:txXfrm>
    </dsp:sp>
    <dsp:sp modelId="{EDF42394-6D4B-4622-A27F-A7A5BDFA96D2}">
      <dsp:nvSpPr>
        <dsp:cNvPr id="0" name=""/>
        <dsp:cNvSpPr/>
      </dsp:nvSpPr>
      <dsp:spPr>
        <a:xfrm>
          <a:off x="0" y="3140855"/>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4A656-41A9-4896-8DBD-EF48799D3E64}">
      <dsp:nvSpPr>
        <dsp:cNvPr id="0" name=""/>
        <dsp:cNvSpPr/>
      </dsp:nvSpPr>
      <dsp:spPr>
        <a:xfrm>
          <a:off x="0" y="3140855"/>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Tess Weafer</a:t>
          </a:r>
          <a:r>
            <a:rPr lang="en-US" sz="1400" kern="1200"/>
            <a:t>, Program Specialist</a:t>
          </a:r>
        </a:p>
      </dsp:txBody>
      <dsp:txXfrm>
        <a:off x="0" y="3140855"/>
        <a:ext cx="4694008" cy="628063"/>
      </dsp:txXfrm>
    </dsp:sp>
    <dsp:sp modelId="{15E09BF0-1B66-46D6-A66F-F83CE94CD15A}">
      <dsp:nvSpPr>
        <dsp:cNvPr id="0" name=""/>
        <dsp:cNvSpPr/>
      </dsp:nvSpPr>
      <dsp:spPr>
        <a:xfrm>
          <a:off x="0" y="3768919"/>
          <a:ext cx="469400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C6B51-DB57-4473-B199-EB6D801F6B25}">
      <dsp:nvSpPr>
        <dsp:cNvPr id="0" name=""/>
        <dsp:cNvSpPr/>
      </dsp:nvSpPr>
      <dsp:spPr>
        <a:xfrm>
          <a:off x="0" y="3768919"/>
          <a:ext cx="4694008" cy="62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deb Grennon</a:t>
          </a:r>
          <a:r>
            <a:rPr lang="en-US" sz="1400" kern="1200"/>
            <a:t>, Business Development Specialist</a:t>
          </a:r>
        </a:p>
      </dsp:txBody>
      <dsp:txXfrm>
        <a:off x="0" y="3768919"/>
        <a:ext cx="4694008" cy="62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4D98-2D27-41FB-AAD1-422E9B3C88BE}">
      <dsp:nvSpPr>
        <dsp:cNvPr id="0" name=""/>
        <dsp:cNvSpPr/>
      </dsp:nvSpPr>
      <dsp:spPr>
        <a:xfrm>
          <a:off x="849" y="111401"/>
          <a:ext cx="3440446" cy="41285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39840" tIns="0" rIns="339840" bIns="330200" numCol="1" spcCol="1270" anchor="t" anchorCtr="0">
          <a:noAutofit/>
        </a:bodyPr>
        <a:lstStyle/>
        <a:p>
          <a:pPr marL="0" lvl="0" indent="0" algn="l" defTabSz="889000">
            <a:lnSpc>
              <a:spcPct val="90000"/>
            </a:lnSpc>
            <a:spcBef>
              <a:spcPct val="0"/>
            </a:spcBef>
            <a:spcAft>
              <a:spcPct val="35000"/>
            </a:spcAft>
            <a:buNone/>
          </a:pPr>
          <a:r>
            <a:rPr lang="en-US" sz="2000" kern="1200" dirty="0"/>
            <a:t>Since Act 76</a:t>
          </a:r>
        </a:p>
        <a:p>
          <a:pPr marL="171450" lvl="1" indent="-171450" algn="l" defTabSz="711200">
            <a:lnSpc>
              <a:spcPct val="90000"/>
            </a:lnSpc>
            <a:spcBef>
              <a:spcPct val="0"/>
            </a:spcBef>
            <a:spcAft>
              <a:spcPct val="15000"/>
            </a:spcAft>
            <a:buChar char="•"/>
          </a:pPr>
          <a:r>
            <a:rPr lang="en-US" sz="1600" kern="1200"/>
            <a:t>More regulated programs</a:t>
          </a:r>
        </a:p>
        <a:p>
          <a:pPr marL="171450" lvl="1" indent="-171450" algn="l" defTabSz="711200">
            <a:lnSpc>
              <a:spcPct val="90000"/>
            </a:lnSpc>
            <a:spcBef>
              <a:spcPct val="0"/>
            </a:spcBef>
            <a:spcAft>
              <a:spcPct val="15000"/>
            </a:spcAft>
            <a:buChar char="•"/>
          </a:pPr>
          <a:r>
            <a:rPr lang="en-US" sz="1600" kern="1200"/>
            <a:t>More licensed capacity at every age</a:t>
          </a:r>
        </a:p>
        <a:p>
          <a:pPr marL="171450" lvl="1" indent="-171450" algn="l" defTabSz="711200">
            <a:lnSpc>
              <a:spcPct val="90000"/>
            </a:lnSpc>
            <a:spcBef>
              <a:spcPct val="0"/>
            </a:spcBef>
            <a:spcAft>
              <a:spcPct val="15000"/>
            </a:spcAft>
            <a:buChar char="•"/>
          </a:pPr>
          <a:r>
            <a:rPr lang="en-US" sz="1600" kern="1200"/>
            <a:t>More new programs than programs closed</a:t>
          </a:r>
        </a:p>
      </dsp:txBody>
      <dsp:txXfrm>
        <a:off x="849" y="1762815"/>
        <a:ext cx="3440446" cy="2477121"/>
      </dsp:txXfrm>
    </dsp:sp>
    <dsp:sp modelId="{A67165A4-4C68-4D9F-8C4F-F61DB948A690}">
      <dsp:nvSpPr>
        <dsp:cNvPr id="0" name=""/>
        <dsp:cNvSpPr/>
      </dsp:nvSpPr>
      <dsp:spPr>
        <a:xfrm>
          <a:off x="849" y="111401"/>
          <a:ext cx="3440446" cy="165141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39840" tIns="165100" rIns="339840" bIns="165100" numCol="1" spcCol="1270" anchor="ctr" anchorCtr="0">
          <a:noAutofit/>
        </a:bodyPr>
        <a:lstStyle/>
        <a:p>
          <a:pPr marL="0" lvl="0" indent="0" algn="l" defTabSz="3200400">
            <a:lnSpc>
              <a:spcPct val="90000"/>
            </a:lnSpc>
            <a:spcBef>
              <a:spcPct val="0"/>
            </a:spcBef>
            <a:spcAft>
              <a:spcPct val="35000"/>
            </a:spcAft>
            <a:buNone/>
          </a:pPr>
          <a:endParaRPr lang="en-US" sz="7200" kern="1200" dirty="0"/>
        </a:p>
      </dsp:txBody>
      <dsp:txXfrm>
        <a:off x="849" y="111401"/>
        <a:ext cx="3440446" cy="1651414"/>
      </dsp:txXfrm>
    </dsp:sp>
    <dsp:sp modelId="{3B07C3F2-BB54-438E-9BBA-E99DCC881BC2}">
      <dsp:nvSpPr>
        <dsp:cNvPr id="0" name=""/>
        <dsp:cNvSpPr/>
      </dsp:nvSpPr>
      <dsp:spPr>
        <a:xfrm>
          <a:off x="3716531" y="111401"/>
          <a:ext cx="3440446" cy="41285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39840" tIns="0" rIns="339840" bIns="330200" numCol="1" spcCol="1270" anchor="t" anchorCtr="0">
          <a:noAutofit/>
        </a:bodyPr>
        <a:lstStyle/>
        <a:p>
          <a:pPr marL="0" lvl="0" indent="0" algn="l" defTabSz="889000">
            <a:lnSpc>
              <a:spcPct val="90000"/>
            </a:lnSpc>
            <a:spcBef>
              <a:spcPct val="0"/>
            </a:spcBef>
            <a:spcAft>
              <a:spcPct val="35000"/>
            </a:spcAft>
            <a:buNone/>
          </a:pPr>
          <a:r>
            <a:rPr lang="en-US" sz="2000" kern="1200" dirty="0"/>
            <a:t>Number of FCCH has declined since 2023, but began increasing in 2024 </a:t>
          </a:r>
        </a:p>
      </dsp:txBody>
      <dsp:txXfrm>
        <a:off x="3716531" y="1762815"/>
        <a:ext cx="3440446" cy="2477121"/>
      </dsp:txXfrm>
    </dsp:sp>
    <dsp:sp modelId="{7E0667CF-7613-45A1-8EFC-E183869EBE86}">
      <dsp:nvSpPr>
        <dsp:cNvPr id="0" name=""/>
        <dsp:cNvSpPr/>
      </dsp:nvSpPr>
      <dsp:spPr>
        <a:xfrm>
          <a:off x="3716531" y="111401"/>
          <a:ext cx="3440446" cy="165141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39840" tIns="165100" rIns="339840" bIns="165100" numCol="1" spcCol="1270" anchor="ctr" anchorCtr="0">
          <a:noAutofit/>
        </a:bodyPr>
        <a:lstStyle/>
        <a:p>
          <a:pPr marL="0" lvl="0" indent="0" algn="l" defTabSz="3200400">
            <a:lnSpc>
              <a:spcPct val="90000"/>
            </a:lnSpc>
            <a:spcBef>
              <a:spcPct val="0"/>
            </a:spcBef>
            <a:spcAft>
              <a:spcPct val="35000"/>
            </a:spcAft>
            <a:buNone/>
          </a:pPr>
          <a:endParaRPr lang="en-US" sz="7200" kern="1200" dirty="0"/>
        </a:p>
      </dsp:txBody>
      <dsp:txXfrm>
        <a:off x="3716531" y="111401"/>
        <a:ext cx="3440446" cy="1651414"/>
      </dsp:txXfrm>
    </dsp:sp>
    <dsp:sp modelId="{E114D798-E890-4D02-8E9B-A7A528AC4080}">
      <dsp:nvSpPr>
        <dsp:cNvPr id="0" name=""/>
        <dsp:cNvSpPr/>
      </dsp:nvSpPr>
      <dsp:spPr>
        <a:xfrm>
          <a:off x="7432213" y="111401"/>
          <a:ext cx="3440446" cy="41285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39840" tIns="0" rIns="339840" bIns="330200" numCol="1" spcCol="1270" anchor="t" anchorCtr="0">
          <a:noAutofit/>
        </a:bodyPr>
        <a:lstStyle/>
        <a:p>
          <a:pPr marL="0" lvl="0" indent="0" algn="l" defTabSz="889000">
            <a:lnSpc>
              <a:spcPct val="90000"/>
            </a:lnSpc>
            <a:spcBef>
              <a:spcPct val="0"/>
            </a:spcBef>
            <a:spcAft>
              <a:spcPct val="35000"/>
            </a:spcAft>
            <a:buNone/>
          </a:pPr>
          <a:r>
            <a:rPr lang="en-US" sz="2000" kern="1200" dirty="0"/>
            <a:t>Capacity increases have been modest but steady</a:t>
          </a:r>
        </a:p>
        <a:p>
          <a:pPr marL="0" lvl="0" indent="0" algn="l" defTabSz="889000">
            <a:lnSpc>
              <a:spcPct val="90000"/>
            </a:lnSpc>
            <a:spcBef>
              <a:spcPct val="0"/>
            </a:spcBef>
            <a:spcAft>
              <a:spcPct val="35000"/>
            </a:spcAft>
            <a:buNone/>
          </a:pPr>
          <a:r>
            <a:rPr lang="en-US" sz="2000" kern="1200" dirty="0"/>
            <a:t>5% increase in infant capacity since March 2023</a:t>
          </a:r>
        </a:p>
      </dsp:txBody>
      <dsp:txXfrm>
        <a:off x="7432213" y="1762815"/>
        <a:ext cx="3440446" cy="2477121"/>
      </dsp:txXfrm>
    </dsp:sp>
    <dsp:sp modelId="{397E1E2D-6310-4C58-9446-68A62A035CB4}">
      <dsp:nvSpPr>
        <dsp:cNvPr id="0" name=""/>
        <dsp:cNvSpPr/>
      </dsp:nvSpPr>
      <dsp:spPr>
        <a:xfrm>
          <a:off x="7432213" y="111401"/>
          <a:ext cx="3440446" cy="165141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39840" tIns="165100" rIns="339840" bIns="165100" numCol="1" spcCol="1270" anchor="ctr" anchorCtr="0">
          <a:noAutofit/>
        </a:bodyPr>
        <a:lstStyle/>
        <a:p>
          <a:pPr marL="0" lvl="0" indent="0" algn="l" defTabSz="3200400">
            <a:lnSpc>
              <a:spcPct val="90000"/>
            </a:lnSpc>
            <a:spcBef>
              <a:spcPct val="0"/>
            </a:spcBef>
            <a:spcAft>
              <a:spcPct val="35000"/>
            </a:spcAft>
            <a:buNone/>
          </a:pPr>
          <a:endParaRPr lang="en-US" sz="7200" kern="1200" dirty="0"/>
        </a:p>
      </dsp:txBody>
      <dsp:txXfrm>
        <a:off x="7432213" y="111401"/>
        <a:ext cx="3440446" cy="1651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C0C68-51C2-4766-9AE6-6CBDBA60365D}">
      <dsp:nvSpPr>
        <dsp:cNvPr id="0" name=""/>
        <dsp:cNvSpPr/>
      </dsp:nvSpPr>
      <dsp:spPr>
        <a:xfrm>
          <a:off x="0" y="531"/>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9C649-510F-4B3F-90ED-38660B2326CB}">
      <dsp:nvSpPr>
        <dsp:cNvPr id="0" name=""/>
        <dsp:cNvSpPr/>
      </dsp:nvSpPr>
      <dsp:spPr>
        <a:xfrm>
          <a:off x="0" y="531"/>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Survey participation increased by nearly 100%</a:t>
          </a:r>
        </a:p>
      </dsp:txBody>
      <dsp:txXfrm>
        <a:off x="0" y="531"/>
        <a:ext cx="10873509" cy="621467"/>
      </dsp:txXfrm>
    </dsp:sp>
    <dsp:sp modelId="{54B34547-3FE0-4E5E-991C-A651371A0077}">
      <dsp:nvSpPr>
        <dsp:cNvPr id="0" name=""/>
        <dsp:cNvSpPr/>
      </dsp:nvSpPr>
      <dsp:spPr>
        <a:xfrm>
          <a:off x="0" y="621999"/>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11BD5-84D7-44AD-825B-41026CD5B0B9}">
      <dsp:nvSpPr>
        <dsp:cNvPr id="0" name=""/>
        <dsp:cNvSpPr/>
      </dsp:nvSpPr>
      <dsp:spPr>
        <a:xfrm>
          <a:off x="0" y="621999"/>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More stable enrollment, financial stability unchanged</a:t>
          </a:r>
        </a:p>
      </dsp:txBody>
      <dsp:txXfrm>
        <a:off x="0" y="621999"/>
        <a:ext cx="10873509" cy="621467"/>
      </dsp:txXfrm>
    </dsp:sp>
    <dsp:sp modelId="{AB7C5FB5-F618-4C6D-A964-AB4B446B493F}">
      <dsp:nvSpPr>
        <dsp:cNvPr id="0" name=""/>
        <dsp:cNvSpPr/>
      </dsp:nvSpPr>
      <dsp:spPr>
        <a:xfrm>
          <a:off x="0" y="1243467"/>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60E2C-A184-46B2-B396-A14235645959}">
      <dsp:nvSpPr>
        <dsp:cNvPr id="0" name=""/>
        <dsp:cNvSpPr/>
      </dsp:nvSpPr>
      <dsp:spPr>
        <a:xfrm>
          <a:off x="0" y="1243467"/>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Fewer report hiring difficult</a:t>
          </a:r>
        </a:p>
      </dsp:txBody>
      <dsp:txXfrm>
        <a:off x="0" y="1243467"/>
        <a:ext cx="10873509" cy="621467"/>
      </dsp:txXfrm>
    </dsp:sp>
    <dsp:sp modelId="{D32F617E-8160-4302-A317-3C879A34589D}">
      <dsp:nvSpPr>
        <dsp:cNvPr id="0" name=""/>
        <dsp:cNvSpPr/>
      </dsp:nvSpPr>
      <dsp:spPr>
        <a:xfrm>
          <a:off x="0" y="1864935"/>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89F59-BCC5-4381-97F5-5048FFD6C273}">
      <dsp:nvSpPr>
        <dsp:cNvPr id="0" name=""/>
        <dsp:cNvSpPr/>
      </dsp:nvSpPr>
      <dsp:spPr>
        <a:xfrm>
          <a:off x="0" y="1864935"/>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Expenses increased significantly, including payroll, benefits and food</a:t>
          </a:r>
        </a:p>
      </dsp:txBody>
      <dsp:txXfrm>
        <a:off x="0" y="1864935"/>
        <a:ext cx="10873509" cy="621467"/>
      </dsp:txXfrm>
    </dsp:sp>
    <dsp:sp modelId="{064261DD-ED8F-41CD-BC0B-F9751A9E0408}">
      <dsp:nvSpPr>
        <dsp:cNvPr id="0" name=""/>
        <dsp:cNvSpPr/>
      </dsp:nvSpPr>
      <dsp:spPr>
        <a:xfrm>
          <a:off x="0" y="2486402"/>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5949-9A5C-4C73-86D3-0A1FCE646640}">
      <dsp:nvSpPr>
        <dsp:cNvPr id="0" name=""/>
        <dsp:cNvSpPr/>
      </dsp:nvSpPr>
      <dsp:spPr>
        <a:xfrm>
          <a:off x="0" y="2486402"/>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Centers and Afterschool expect to raise tuition in 2025</a:t>
          </a:r>
        </a:p>
      </dsp:txBody>
      <dsp:txXfrm>
        <a:off x="0" y="2486402"/>
        <a:ext cx="10873509" cy="621467"/>
      </dsp:txXfrm>
    </dsp:sp>
    <dsp:sp modelId="{E1C53DD3-CA20-47FC-979D-E6CFF4D3FFA3}">
      <dsp:nvSpPr>
        <dsp:cNvPr id="0" name=""/>
        <dsp:cNvSpPr/>
      </dsp:nvSpPr>
      <dsp:spPr>
        <a:xfrm>
          <a:off x="0" y="3107870"/>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FEA2E-05FA-440C-A0C4-8200FBAEAF48}">
      <dsp:nvSpPr>
        <dsp:cNvPr id="0" name=""/>
        <dsp:cNvSpPr/>
      </dsp:nvSpPr>
      <dsp:spPr>
        <a:xfrm>
          <a:off x="0" y="3107870"/>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Despite the increases in reimbursement and family eligibility, some programs are still struggling, especially FCCH</a:t>
          </a:r>
        </a:p>
      </dsp:txBody>
      <dsp:txXfrm>
        <a:off x="0" y="3107870"/>
        <a:ext cx="10873509" cy="621467"/>
      </dsp:txXfrm>
    </dsp:sp>
    <dsp:sp modelId="{C96C9F5D-F8F1-4752-B4BE-8E0B6C426E58}">
      <dsp:nvSpPr>
        <dsp:cNvPr id="0" name=""/>
        <dsp:cNvSpPr/>
      </dsp:nvSpPr>
      <dsp:spPr>
        <a:xfrm>
          <a:off x="0" y="3729338"/>
          <a:ext cx="10873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7F334-045A-4BC9-8BD7-81A1F69F27F9}">
      <dsp:nvSpPr>
        <dsp:cNvPr id="0" name=""/>
        <dsp:cNvSpPr/>
      </dsp:nvSpPr>
      <dsp:spPr>
        <a:xfrm>
          <a:off x="0" y="3729338"/>
          <a:ext cx="10873509"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Many child cares rely on technology to manage the business</a:t>
          </a:r>
        </a:p>
      </dsp:txBody>
      <dsp:txXfrm>
        <a:off x="0" y="3729338"/>
        <a:ext cx="10873509"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3D3FB-E996-4526-AD65-9B6E0C885B30}">
      <dsp:nvSpPr>
        <dsp:cNvPr id="0" name=""/>
        <dsp:cNvSpPr/>
      </dsp:nvSpPr>
      <dsp:spPr>
        <a:xfrm>
          <a:off x="0" y="0"/>
          <a:ext cx="5872010" cy="1554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Since Act 76 there is more interest in operating a child care business</a:t>
          </a:r>
        </a:p>
      </dsp:txBody>
      <dsp:txXfrm>
        <a:off x="75900" y="75900"/>
        <a:ext cx="5720210" cy="1403020"/>
      </dsp:txXfrm>
    </dsp:sp>
    <dsp:sp modelId="{1A7E62F8-761B-4AF3-9A8E-B9ACC7DA6C03}">
      <dsp:nvSpPr>
        <dsp:cNvPr id="0" name=""/>
        <dsp:cNvSpPr/>
      </dsp:nvSpPr>
      <dsp:spPr>
        <a:xfrm>
          <a:off x="0" y="1607724"/>
          <a:ext cx="5872010" cy="1554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Small profit margins and years of deferred expenses mean that business owners are unprepared for financial challenges</a:t>
          </a:r>
        </a:p>
      </dsp:txBody>
      <dsp:txXfrm>
        <a:off x="75900" y="1683624"/>
        <a:ext cx="5720210" cy="1403020"/>
      </dsp:txXfrm>
    </dsp:sp>
    <dsp:sp modelId="{4E365F63-AB6E-4E80-A2AD-72414C6A9D1F}">
      <dsp:nvSpPr>
        <dsp:cNvPr id="0" name=""/>
        <dsp:cNvSpPr/>
      </dsp:nvSpPr>
      <dsp:spPr>
        <a:xfrm>
          <a:off x="0" y="3215449"/>
          <a:ext cx="5872010" cy="18563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Increased expenses coupled with continued pressure to hold prices steady may leave business owners feeling frustrated and unsure about the future</a:t>
          </a:r>
        </a:p>
      </dsp:txBody>
      <dsp:txXfrm>
        <a:off x="90620" y="3306069"/>
        <a:ext cx="5690770" cy="16751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0.81957</cdr:x>
      <cdr:y>0.42401</cdr:y>
    </cdr:from>
    <cdr:to>
      <cdr:x>0.89157</cdr:x>
      <cdr:y>0.42401</cdr:y>
    </cdr:to>
    <cdr:cxnSp macro="">
      <cdr:nvCxnSpPr>
        <cdr:cNvPr id="3" name="Straight Connector 2">
          <a:extLst xmlns:a="http://schemas.openxmlformats.org/drawingml/2006/main">
            <a:ext uri="{FF2B5EF4-FFF2-40B4-BE49-F238E27FC236}">
              <a16:creationId xmlns:a16="http://schemas.microsoft.com/office/drawing/2014/main" id="{AD2D91C7-3744-0019-72D5-46DDBEBC3A5F}"/>
            </a:ext>
          </a:extLst>
        </cdr:cNvPr>
        <cdr:cNvCxnSpPr/>
      </cdr:nvCxnSpPr>
      <cdr:spPr>
        <a:xfrm xmlns:a="http://schemas.openxmlformats.org/drawingml/2006/main">
          <a:off x="4740349" y="1385406"/>
          <a:ext cx="416442" cy="0"/>
        </a:xfrm>
        <a:prstGeom xmlns:a="http://schemas.openxmlformats.org/drawingml/2006/main" prst="line">
          <a:avLst/>
        </a:prstGeom>
        <a:ln xmlns:a="http://schemas.openxmlformats.org/drawingml/2006/main" w="3810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0.3843</cdr:x>
      <cdr:y>0.62476</cdr:y>
    </cdr:from>
    <cdr:to>
      <cdr:x>0.4563</cdr:x>
      <cdr:y>0.62476</cdr:y>
    </cdr:to>
    <cdr:cxnSp macro="">
      <cdr:nvCxnSpPr>
        <cdr:cNvPr id="4" name="Straight Connector 3">
          <a:extLst xmlns:a="http://schemas.openxmlformats.org/drawingml/2006/main">
            <a:ext uri="{FF2B5EF4-FFF2-40B4-BE49-F238E27FC236}">
              <a16:creationId xmlns:a16="http://schemas.microsoft.com/office/drawing/2014/main" id="{BF103A26-D74D-8F9F-730A-97959BA97580}"/>
            </a:ext>
          </a:extLst>
        </cdr:cNvPr>
        <cdr:cNvCxnSpPr/>
      </cdr:nvCxnSpPr>
      <cdr:spPr>
        <a:xfrm xmlns:a="http://schemas.openxmlformats.org/drawingml/2006/main">
          <a:off x="2222761" y="2041323"/>
          <a:ext cx="416442" cy="0"/>
        </a:xfrm>
        <a:prstGeom xmlns:a="http://schemas.openxmlformats.org/drawingml/2006/main" prst="line">
          <a:avLst/>
        </a:prstGeom>
        <a:ln xmlns:a="http://schemas.openxmlformats.org/drawingml/2006/main" w="3810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F88E2E-2170-49D1-A080-646546340217}"/>
              </a:ext>
            </a:extLst>
          </p:cNvPr>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a:extLst>
              <a:ext uri="{FF2B5EF4-FFF2-40B4-BE49-F238E27FC236}">
                <a16:creationId xmlns:a16="http://schemas.microsoft.com/office/drawing/2014/main" id="{A0A59C39-A08E-4E2E-8A31-48A828674AC5}"/>
              </a:ext>
            </a:extLst>
          </p:cNvPr>
          <p:cNvSpPr>
            <a:spLocks noGrp="1"/>
          </p:cNvSpPr>
          <p:nvPr>
            <p:ph type="dt" sz="quarter" idx="1"/>
          </p:nvPr>
        </p:nvSpPr>
        <p:spPr>
          <a:xfrm>
            <a:off x="4143587" y="0"/>
            <a:ext cx="3169920" cy="481728"/>
          </a:xfrm>
          <a:prstGeom prst="rect">
            <a:avLst/>
          </a:prstGeom>
        </p:spPr>
        <p:txBody>
          <a:bodyPr vert="horz" lIns="96651" tIns="48326" rIns="96651" bIns="48326" rtlCol="0"/>
          <a:lstStyle>
            <a:lvl1pPr algn="r">
              <a:defRPr sz="1200"/>
            </a:lvl1pPr>
          </a:lstStyle>
          <a:p>
            <a:fld id="{6861E967-458E-47F6-92FB-484FCE082C03}" type="datetimeFigureOut">
              <a:rPr lang="en-US" smtClean="0"/>
              <a:t>7/8/2025</a:t>
            </a:fld>
            <a:endParaRPr lang="en-US"/>
          </a:p>
        </p:txBody>
      </p:sp>
      <p:sp>
        <p:nvSpPr>
          <p:cNvPr id="4" name="Footer Placeholder 3">
            <a:extLst>
              <a:ext uri="{FF2B5EF4-FFF2-40B4-BE49-F238E27FC236}">
                <a16:creationId xmlns:a16="http://schemas.microsoft.com/office/drawing/2014/main" id="{E2E569A7-FDAB-4C8C-AA93-12F3A90212E2}"/>
              </a:ext>
            </a:extLst>
          </p:cNvPr>
          <p:cNvSpPr>
            <a:spLocks noGrp="1"/>
          </p:cNvSpPr>
          <p:nvPr>
            <p:ph type="ftr" sz="quarter" idx="2"/>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6329E9-DC17-42F5-9B12-B9B811A47F9E}"/>
              </a:ext>
            </a:extLst>
          </p:cNvPr>
          <p:cNvSpPr>
            <a:spLocks noGrp="1"/>
          </p:cNvSpPr>
          <p:nvPr>
            <p:ph type="sldNum" sz="quarter" idx="3"/>
          </p:nvPr>
        </p:nvSpPr>
        <p:spPr>
          <a:xfrm>
            <a:off x="4143587" y="9119475"/>
            <a:ext cx="3169920" cy="481727"/>
          </a:xfrm>
          <a:prstGeom prst="rect">
            <a:avLst/>
          </a:prstGeom>
        </p:spPr>
        <p:txBody>
          <a:bodyPr vert="horz" lIns="96651" tIns="48326" rIns="96651" bIns="48326" rtlCol="0" anchor="b"/>
          <a:lstStyle>
            <a:lvl1pPr algn="r">
              <a:defRPr sz="1200"/>
            </a:lvl1pPr>
          </a:lstStyle>
          <a:p>
            <a:fld id="{2C17AB43-904D-4F69-826C-2C15C616C4A9}" type="slidenum">
              <a:rPr lang="en-US" smtClean="0"/>
              <a:t>‹#›</a:t>
            </a:fld>
            <a:endParaRPr lang="en-US"/>
          </a:p>
        </p:txBody>
      </p:sp>
    </p:spTree>
    <p:extLst>
      <p:ext uri="{BB962C8B-B14F-4D97-AF65-F5344CB8AC3E}">
        <p14:creationId xmlns:p14="http://schemas.microsoft.com/office/powerpoint/2010/main" val="658305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1" tIns="48326" rIns="96651" bIns="48326" rtlCol="0"/>
          <a:lstStyle>
            <a:lvl1pPr algn="r">
              <a:defRPr sz="1200"/>
            </a:lvl1pPr>
          </a:lstStyle>
          <a:p>
            <a:fld id="{3960A323-1690-4F74-997A-547010216E8D}" type="datetimeFigureOut">
              <a:rPr lang="en-US" smtClean="0"/>
              <a:t>7/8/2025</a:t>
            </a:fld>
            <a:endParaRPr lang="en-US"/>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1" tIns="48326" rIns="96651" bIns="48326" rtlCol="0" anchor="b"/>
          <a:lstStyle>
            <a:lvl1pPr algn="r">
              <a:defRPr sz="1200"/>
            </a:lvl1pPr>
          </a:lstStyle>
          <a:p>
            <a:fld id="{BA33F132-47A8-4A73-BE57-F412C38F2025}" type="slidenum">
              <a:rPr lang="en-US" smtClean="0"/>
              <a:t>‹#›</a:t>
            </a:fld>
            <a:endParaRPr lang="en-US"/>
          </a:p>
        </p:txBody>
      </p:sp>
    </p:spTree>
    <p:extLst>
      <p:ext uri="{BB962C8B-B14F-4D97-AF65-F5344CB8AC3E}">
        <p14:creationId xmlns:p14="http://schemas.microsoft.com/office/powerpoint/2010/main" val="29536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508" y="4295275"/>
            <a:ext cx="6429815" cy="4534238"/>
          </a:xfrm>
        </p:spPr>
        <p:txBody>
          <a:bodyPr/>
          <a:lstStyle/>
          <a:p>
            <a:r>
              <a:rPr lang="en-US" sz="1900" b="1" dirty="0">
                <a:latin typeface="Calibri" panose="020F0502020204030204" pitchFamily="34" charset="0"/>
                <a:ea typeface="Calibri" panose="020F0502020204030204" pitchFamily="34" charset="0"/>
              </a:rPr>
              <a:t>The mission of First Children’s Finance is to increase the supply and business sustainability of excellent child care.  We do this on three levels, the Child care Business Level, Community Level, Systems Level.</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 </a:t>
            </a:r>
          </a:p>
          <a:p>
            <a:r>
              <a:rPr lang="en-US" sz="1900" b="1" dirty="0">
                <a:latin typeface="Calibri" panose="020F0502020204030204" pitchFamily="34" charset="0"/>
                <a:ea typeface="Calibri" panose="020F0502020204030204" pitchFamily="34" charset="0"/>
              </a:rPr>
              <a:t>Childcare BUSINESS LEVEL is where we partner with providers to strengthen their operations and achieve their dreams.  We are there every step of the way.</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 </a:t>
            </a:r>
          </a:p>
          <a:p>
            <a:r>
              <a:rPr lang="en-US" sz="1900" b="1" dirty="0">
                <a:latin typeface="Calibri" panose="020F0502020204030204" pitchFamily="34" charset="0"/>
                <a:ea typeface="Calibri" panose="020F0502020204030204" pitchFamily="34" charset="0"/>
              </a:rPr>
              <a:t>Community Level is where we analyze the supply of child care and identify factors contributing to shortages.  We consult with communities to achieve a sustainable child care supply that meets local economic and cultural needs. </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 </a:t>
            </a:r>
          </a:p>
          <a:p>
            <a:r>
              <a:rPr lang="en-US" sz="1900" b="1" dirty="0">
                <a:latin typeface="Calibri" panose="020F0502020204030204" pitchFamily="34" charset="0"/>
                <a:ea typeface="Calibri" panose="020F0502020204030204" pitchFamily="34" charset="0"/>
              </a:rPr>
              <a:t>FCF also does work at the systems level by aligning and leveraging existing resources to build on the sustainability of childcare.  We change public systems through advocacy and expertise, elevating child care in policies, practices, funding and plans.</a:t>
            </a:r>
            <a:endParaRPr lang="en-US" sz="19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49239">
              <a:defRPr/>
            </a:pPr>
            <a:fld id="{76522ACA-032B-4667-9072-B8C5B5BC1060}" type="slidenum">
              <a:rPr lang="en-US">
                <a:solidFill>
                  <a:prstClr val="black"/>
                </a:solidFill>
                <a:latin typeface="Calibri"/>
              </a:rPr>
              <a:pPr defTabSz="949239">
                <a:defRPr/>
              </a:pPr>
              <a:t>2</a:t>
            </a:fld>
            <a:endParaRPr lang="en-US">
              <a:solidFill>
                <a:prstClr val="black"/>
              </a:solidFill>
              <a:latin typeface="Calibri"/>
            </a:endParaRPr>
          </a:p>
        </p:txBody>
      </p:sp>
    </p:spTree>
    <p:extLst>
      <p:ext uri="{BB962C8B-B14F-4D97-AF65-F5344CB8AC3E}">
        <p14:creationId xmlns:p14="http://schemas.microsoft.com/office/powerpoint/2010/main" val="196228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F132-47A8-4A73-BE57-F412C38F2025}" type="slidenum">
              <a:rPr lang="en-US" smtClean="0"/>
              <a:t>20</a:t>
            </a:fld>
            <a:endParaRPr lang="en-US"/>
          </a:p>
        </p:txBody>
      </p:sp>
    </p:spTree>
    <p:extLst>
      <p:ext uri="{BB962C8B-B14F-4D97-AF65-F5344CB8AC3E}">
        <p14:creationId xmlns:p14="http://schemas.microsoft.com/office/powerpoint/2010/main" val="2367479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CBD216-8242-4D83-8D1E-F5B77213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254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range 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35B436-6E77-47A2-97B2-57EC612B3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08474E-5792-47AA-B953-3A0C81E739B6}"/>
              </a:ext>
            </a:extLst>
          </p:cNvPr>
          <p:cNvSpPr>
            <a:spLocks noGrp="1"/>
          </p:cNvSpPr>
          <p:nvPr>
            <p:ph type="title" hasCustomPrompt="1"/>
          </p:nvPr>
        </p:nvSpPr>
        <p:spPr>
          <a:xfrm>
            <a:off x="831850" y="1709738"/>
            <a:ext cx="10515600" cy="2169535"/>
          </a:xfrm>
        </p:spPr>
        <p:txBody>
          <a:bodyPr anchor="b">
            <a:normAutofit/>
          </a:bodyPr>
          <a:lstStyle>
            <a:lvl1pPr algn="ctr">
              <a:defRPr sz="4000" b="1">
                <a:solidFill>
                  <a:schemeClr val="bg1"/>
                </a:solidFill>
                <a:latin typeface="+mj-lt"/>
                <a:cs typeface="Poppins Medium" panose="000006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428618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range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EA02CB-4A93-4D06-B680-F4008F85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480291" y="1825625"/>
            <a:ext cx="10873509"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203937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F006A-DEB2-4FFF-8EEE-24451152E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08474E-5792-47AA-B953-3A0C81E739B6}"/>
              </a:ext>
            </a:extLst>
          </p:cNvPr>
          <p:cNvSpPr>
            <a:spLocks noGrp="1"/>
          </p:cNvSpPr>
          <p:nvPr>
            <p:ph type="title" hasCustomPrompt="1"/>
          </p:nvPr>
        </p:nvSpPr>
        <p:spPr>
          <a:xfrm>
            <a:off x="831850" y="1709738"/>
            <a:ext cx="10515600" cy="2169535"/>
          </a:xfrm>
        </p:spPr>
        <p:txBody>
          <a:bodyPr anchor="b">
            <a:normAutofit/>
          </a:bodyPr>
          <a:lstStyle>
            <a:lvl1pPr algn="ctr">
              <a:defRPr sz="4000" b="1">
                <a:solidFill>
                  <a:schemeClr val="bg1"/>
                </a:solidFill>
                <a:latin typeface="+mj-lt"/>
                <a:cs typeface="Poppins Medium" panose="000006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422943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Green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75DDD2-4D8F-4619-8409-38D585135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480291" y="1825625"/>
            <a:ext cx="10873509"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151837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rk Blue/Purple Section Divi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AD36EA-0B00-4622-813E-3C9EB6CA7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08474E-5792-47AA-B953-3A0C81E739B6}"/>
              </a:ext>
            </a:extLst>
          </p:cNvPr>
          <p:cNvSpPr>
            <a:spLocks noGrp="1"/>
          </p:cNvSpPr>
          <p:nvPr>
            <p:ph type="title" hasCustomPrompt="1"/>
          </p:nvPr>
        </p:nvSpPr>
        <p:spPr>
          <a:xfrm>
            <a:off x="831850" y="1709738"/>
            <a:ext cx="10515600" cy="2169535"/>
          </a:xfrm>
        </p:spPr>
        <p:txBody>
          <a:bodyPr anchor="b">
            <a:normAutofit/>
          </a:bodyPr>
          <a:lstStyle>
            <a:lvl1pPr algn="ctr">
              <a:defRPr sz="4000" b="1">
                <a:solidFill>
                  <a:schemeClr val="bg1"/>
                </a:solidFill>
                <a:latin typeface="+mj-lt"/>
                <a:cs typeface="Poppins Medium" panose="000006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7467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ark Blue/Purple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FE09F-3544-471B-BB81-942B97F66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480291" y="1825625"/>
            <a:ext cx="10873509"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327575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DC56D2-7DC3-4248-96D2-A2B87A7EE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8F3B21A6-B8F7-4E2E-A945-2F8F5755D1CC}"/>
              </a:ext>
            </a:extLst>
          </p:cNvPr>
          <p:cNvSpPr>
            <a:spLocks noGrp="1"/>
          </p:cNvSpPr>
          <p:nvPr>
            <p:ph type="title" hasCustomPrompt="1"/>
          </p:nvPr>
        </p:nvSpPr>
        <p:spPr>
          <a:xfrm>
            <a:off x="0" y="1712200"/>
            <a:ext cx="12192000" cy="995915"/>
          </a:xfrm>
          <a:prstGeom prst="rect">
            <a:avLst/>
          </a:prstGeom>
        </p:spPr>
        <p:txBody>
          <a:bodyPr vert="horz" lIns="91440" tIns="45720" rIns="91440" bIns="45720" rtlCol="0" anchor="ctr">
            <a:noAutofit/>
          </a:bodyPr>
          <a:lstStyle>
            <a:lvl1pPr algn="ctr">
              <a:defRPr sz="6400">
                <a:latin typeface="+mj-lt"/>
                <a:cs typeface="Poppins SemiBold" panose="00000700000000000000" pitchFamily="2" charset="0"/>
              </a:defRPr>
            </a:lvl1pPr>
          </a:lstStyle>
          <a:p>
            <a:r>
              <a:rPr lang="en-US"/>
              <a:t>Presentation Title</a:t>
            </a:r>
          </a:p>
        </p:txBody>
      </p:sp>
      <p:sp>
        <p:nvSpPr>
          <p:cNvPr id="15" name="Text Placeholder 14">
            <a:extLst>
              <a:ext uri="{FF2B5EF4-FFF2-40B4-BE49-F238E27FC236}">
                <a16:creationId xmlns:a16="http://schemas.microsoft.com/office/drawing/2014/main" id="{057FBF5F-8810-4DDC-9988-37D200321B31}"/>
              </a:ext>
            </a:extLst>
          </p:cNvPr>
          <p:cNvSpPr>
            <a:spLocks noGrp="1"/>
          </p:cNvSpPr>
          <p:nvPr>
            <p:ph type="body" sz="quarter" idx="10" hasCustomPrompt="1"/>
          </p:nvPr>
        </p:nvSpPr>
        <p:spPr>
          <a:xfrm>
            <a:off x="0" y="2844656"/>
            <a:ext cx="12192000" cy="895350"/>
          </a:xfrm>
        </p:spPr>
        <p:txBody>
          <a:bodyPr/>
          <a:lstStyle>
            <a:lvl1pPr marL="0" indent="0" algn="ctr">
              <a:buNone/>
              <a:defRPr>
                <a:latin typeface="Poppins SemiBold" panose="00000700000000000000" pitchFamily="2" charset="0"/>
                <a:cs typeface="Poppins SemiBold" panose="00000700000000000000" pitchFamily="2" charset="0"/>
              </a:defRPr>
            </a:lvl1pPr>
          </a:lstStyle>
          <a:p>
            <a:pPr lvl="0"/>
            <a:r>
              <a:rPr lang="en-US"/>
              <a:t>Subtitle</a:t>
            </a:r>
          </a:p>
        </p:txBody>
      </p:sp>
      <p:sp>
        <p:nvSpPr>
          <p:cNvPr id="17" name="Text Placeholder 16">
            <a:extLst>
              <a:ext uri="{FF2B5EF4-FFF2-40B4-BE49-F238E27FC236}">
                <a16:creationId xmlns:a16="http://schemas.microsoft.com/office/drawing/2014/main" id="{A22554D6-84FF-4A74-889F-1AB11CB7DDB0}"/>
              </a:ext>
            </a:extLst>
          </p:cNvPr>
          <p:cNvSpPr>
            <a:spLocks noGrp="1"/>
          </p:cNvSpPr>
          <p:nvPr>
            <p:ph type="body" sz="quarter" idx="11" hasCustomPrompt="1"/>
          </p:nvPr>
        </p:nvSpPr>
        <p:spPr>
          <a:xfrm>
            <a:off x="0" y="3981450"/>
            <a:ext cx="12191999" cy="544513"/>
          </a:xfrm>
        </p:spPr>
        <p:txBody>
          <a:bodyPr>
            <a:normAutofit/>
          </a:bodyPr>
          <a:lstStyle>
            <a:lvl1pPr marL="0" indent="0" algn="ctr">
              <a:buNone/>
              <a:defRPr sz="1600">
                <a:latin typeface="Poppins" panose="00000500000000000000" pitchFamily="2" charset="0"/>
                <a:cs typeface="Poppins" panose="00000500000000000000" pitchFamily="2" charset="0"/>
              </a:defRPr>
            </a:lvl1pPr>
          </a:lstStyle>
          <a:p>
            <a:pPr lvl="0"/>
            <a:r>
              <a:rPr lang="en-US"/>
              <a:t>Details &amp; Date</a:t>
            </a:r>
          </a:p>
        </p:txBody>
      </p:sp>
    </p:spTree>
    <p:extLst>
      <p:ext uri="{BB962C8B-B14F-4D97-AF65-F5344CB8AC3E}">
        <p14:creationId xmlns:p14="http://schemas.microsoft.com/office/powerpoint/2010/main" val="52475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FCF5CB-6B86-4976-A946-7011A3C8F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480291" y="1802377"/>
            <a:ext cx="10873509"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245534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Column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910C44-909E-40B2-98FE-DAC52C3C7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98"/>
            <a:ext cx="12192000" cy="6858000"/>
          </a:xfrm>
          <a:prstGeom prst="rect">
            <a:avLst/>
          </a:prstGeom>
        </p:spPr>
      </p:pic>
      <p:sp>
        <p:nvSpPr>
          <p:cNvPr id="2" name="Title 1">
            <a:extLst>
              <a:ext uri="{FF2B5EF4-FFF2-40B4-BE49-F238E27FC236}">
                <a16:creationId xmlns:a16="http://schemas.microsoft.com/office/drawing/2014/main" id="{23CBCE53-F6DD-4082-A896-B720A05A1E3B}"/>
              </a:ext>
            </a:extLst>
          </p:cNvPr>
          <p:cNvSpPr>
            <a:spLocks noGrp="1"/>
          </p:cNvSpPr>
          <p:nvPr>
            <p:ph type="title"/>
          </p:nvPr>
        </p:nvSpPr>
        <p:spPr>
          <a:xfrm>
            <a:off x="480292" y="365125"/>
            <a:ext cx="10855036"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7EDEA27-726D-4C55-A673-DEFC17384677}"/>
              </a:ext>
            </a:extLst>
          </p:cNvPr>
          <p:cNvSpPr>
            <a:spLocks noGrp="1"/>
          </p:cNvSpPr>
          <p:nvPr>
            <p:ph sz="half" idx="1"/>
          </p:nvPr>
        </p:nvSpPr>
        <p:spPr>
          <a:xfrm>
            <a:off x="480293" y="1825625"/>
            <a:ext cx="5160824"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sz="2400">
                <a:latin typeface="Poppins "/>
                <a:cs typeface="Poppins Light" panose="00000400000000000000" pitchFamily="2" charset="0"/>
              </a:defRPr>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BD81CBDE-DA8A-480F-AA00-FA2542E05312}"/>
              </a:ext>
            </a:extLst>
          </p:cNvPr>
          <p:cNvSpPr>
            <a:spLocks noGrp="1"/>
          </p:cNvSpPr>
          <p:nvPr>
            <p:ph sz="half" idx="2"/>
          </p:nvPr>
        </p:nvSpPr>
        <p:spPr>
          <a:xfrm>
            <a:off x="5839697" y="1825625"/>
            <a:ext cx="5181600"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5" name="Date Placeholder 4">
            <a:extLst>
              <a:ext uri="{FF2B5EF4-FFF2-40B4-BE49-F238E27FC236}">
                <a16:creationId xmlns:a16="http://schemas.microsoft.com/office/drawing/2014/main" id="{B3CE8820-5B7C-4A0E-893F-5F918300DD55}"/>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6" name="Footer Placeholder 5">
            <a:extLst>
              <a:ext uri="{FF2B5EF4-FFF2-40B4-BE49-F238E27FC236}">
                <a16:creationId xmlns:a16="http://schemas.microsoft.com/office/drawing/2014/main" id="{E1696001-613D-48D4-9651-FAEE1FE6E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3D37-E251-4383-B32B-11D049EF2E5D}"/>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17994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for Multiple Photo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FCF5CB-6B86-4976-A946-7011A3C8F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598277" y="4748981"/>
            <a:ext cx="10873509" cy="432621"/>
          </a:xfrm>
        </p:spPr>
        <p:txBody>
          <a:bodyPr numCol="3" spcCol="228600">
            <a:normAutofit/>
          </a:bodyPr>
          <a:lstStyle>
            <a:lvl1pPr marL="0" indent="0" algn="ctr">
              <a:buNone/>
              <a:defRPr sz="2000">
                <a:latin typeface="Poppins SemiBold" panose="00000700000000000000" pitchFamily="2" charset="0"/>
                <a:cs typeface="Poppins SemiBold" panose="00000700000000000000" pitchFamily="2" charset="0"/>
              </a:defRPr>
            </a:lvl1pPr>
            <a:lvl2pPr marL="457200" indent="0">
              <a:buNone/>
              <a:defRPr sz="1600">
                <a:latin typeface="Poppins Light" panose="00000400000000000000" pitchFamily="2" charset="0"/>
                <a:cs typeface="Poppins Light" panose="00000400000000000000" pitchFamily="2" charset="0"/>
              </a:defRPr>
            </a:lvl2pPr>
          </a:lstStyle>
          <a:p>
            <a:pPr lvl="0"/>
            <a:r>
              <a:rPr lang="en-US"/>
              <a:t>Click to edit Master text</a:t>
            </a:r>
          </a:p>
          <a:p>
            <a:pPr lvl="0"/>
            <a:r>
              <a:rPr lang="en-US"/>
              <a:t>Click to edit Master text</a:t>
            </a:r>
          </a:p>
          <a:p>
            <a:pPr lvl="0"/>
            <a:r>
              <a:rPr lang="en-US"/>
              <a:t>Click to edit Master text</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
        <p:nvSpPr>
          <p:cNvPr id="11" name="Text Placeholder 10">
            <a:extLst>
              <a:ext uri="{FF2B5EF4-FFF2-40B4-BE49-F238E27FC236}">
                <a16:creationId xmlns:a16="http://schemas.microsoft.com/office/drawing/2014/main" id="{1ADC1A1C-1EC7-4835-B946-46E1F414DB21}"/>
              </a:ext>
            </a:extLst>
          </p:cNvPr>
          <p:cNvSpPr>
            <a:spLocks noGrp="1"/>
          </p:cNvSpPr>
          <p:nvPr>
            <p:ph type="body" sz="quarter" idx="13" hasCustomPrompt="1"/>
          </p:nvPr>
        </p:nvSpPr>
        <p:spPr>
          <a:xfrm>
            <a:off x="599614" y="5211099"/>
            <a:ext cx="10914062" cy="521108"/>
          </a:xfrm>
        </p:spPr>
        <p:txBody>
          <a:bodyPr numCol="3" spcCol="228600"/>
          <a:lstStyle>
            <a:lvl1pPr marL="0" indent="0" algn="ctr">
              <a:buNone/>
              <a:defRPr sz="1600">
                <a:latin typeface="Poppins "/>
                <a:cs typeface="Poppins Light" panose="00000400000000000000" pitchFamily="2" charset="0"/>
              </a:defRPr>
            </a:lvl1pPr>
          </a:lstStyle>
          <a:p>
            <a:pPr lvl="0"/>
            <a:r>
              <a:rPr lang="en-US"/>
              <a:t>Click to edit Master text</a:t>
            </a:r>
            <a:br>
              <a:rPr lang="en-US"/>
            </a:b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a:t>
            </a:r>
          </a:p>
          <a:p>
            <a:pPr lvl="0"/>
            <a:endParaRPr lang="en-US"/>
          </a:p>
        </p:txBody>
      </p:sp>
    </p:spTree>
    <p:extLst>
      <p:ext uri="{BB962C8B-B14F-4D97-AF65-F5344CB8AC3E}">
        <p14:creationId xmlns:p14="http://schemas.microsoft.com/office/powerpoint/2010/main" val="410467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rmatted Full Pictur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994601-A9C4-4D81-8EA1-FEC4B8115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08474E-5792-47AA-B953-3A0C81E739B6}"/>
              </a:ext>
            </a:extLst>
          </p:cNvPr>
          <p:cNvSpPr>
            <a:spLocks noGrp="1"/>
          </p:cNvSpPr>
          <p:nvPr>
            <p:ph type="title" hasCustomPrompt="1"/>
          </p:nvPr>
        </p:nvSpPr>
        <p:spPr>
          <a:xfrm>
            <a:off x="831850" y="1709738"/>
            <a:ext cx="10515600" cy="2169535"/>
          </a:xfrm>
        </p:spPr>
        <p:txBody>
          <a:bodyPr anchor="b">
            <a:normAutofit/>
          </a:bodyPr>
          <a:lstStyle>
            <a:lvl1pPr algn="ctr">
              <a:defRPr sz="4000" b="1">
                <a:solidFill>
                  <a:schemeClr val="bg1"/>
                </a:solidFill>
                <a:latin typeface="+mj-lt"/>
                <a:cs typeface="Poppins Medium" panose="000006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210180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lide for Inserting Full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4FF9-F3AD-4329-AD02-34BF750ED996}"/>
              </a:ext>
            </a:extLst>
          </p:cNvPr>
          <p:cNvSpPr>
            <a:spLocks noGrp="1"/>
          </p:cNvSpPr>
          <p:nvPr>
            <p:ph type="title"/>
          </p:nvPr>
        </p:nvSpPr>
        <p:spPr>
          <a:xfrm>
            <a:off x="1211826" y="2626544"/>
            <a:ext cx="10515600" cy="1325563"/>
          </a:xfrm>
        </p:spPr>
        <p:txBody>
          <a:bodyPr>
            <a:normAutofit/>
          </a:bodyPr>
          <a:lstStyle>
            <a:lvl1pPr algn="ctr">
              <a:defRPr sz="40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352988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ht Blue 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FA97C7-6D59-48D6-8407-997C3803A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08474E-5792-47AA-B953-3A0C81E739B6}"/>
              </a:ext>
            </a:extLst>
          </p:cNvPr>
          <p:cNvSpPr>
            <a:spLocks noGrp="1"/>
          </p:cNvSpPr>
          <p:nvPr>
            <p:ph type="title" hasCustomPrompt="1"/>
          </p:nvPr>
        </p:nvSpPr>
        <p:spPr>
          <a:xfrm>
            <a:off x="831850" y="1709738"/>
            <a:ext cx="10515600" cy="2169535"/>
          </a:xfrm>
        </p:spPr>
        <p:txBody>
          <a:bodyPr anchor="b">
            <a:normAutofit/>
          </a:bodyPr>
          <a:lstStyle>
            <a:lvl1pPr algn="ctr">
              <a:defRPr sz="4000" b="1">
                <a:solidFill>
                  <a:schemeClr val="bg1"/>
                </a:solidFill>
                <a:latin typeface="+mj-lt"/>
                <a:cs typeface="Poppins Medium" panose="000006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55965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ight Blue Content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6605B8-7B47-4587-AD13-07F7AA0EF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F923A3-622F-4166-899D-30F9354A3F14}"/>
              </a:ext>
            </a:extLst>
          </p:cNvPr>
          <p:cNvSpPr>
            <a:spLocks noGrp="1"/>
          </p:cNvSpPr>
          <p:nvPr>
            <p:ph type="title"/>
          </p:nvPr>
        </p:nvSpPr>
        <p:spPr>
          <a:xfrm>
            <a:off x="480291" y="365125"/>
            <a:ext cx="10873509" cy="1325563"/>
          </a:xfrm>
        </p:spPr>
        <p:txBody>
          <a:bodyPr>
            <a:normAutofit/>
          </a:bodyPr>
          <a:lstStyle>
            <a:lvl1pPr>
              <a:defRPr sz="3800">
                <a:latin typeface="+mj-lt"/>
                <a:cs typeface="Poppins SemiBold" panose="00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8D625E9-CC51-4F4D-9603-57C9DF928169}"/>
              </a:ext>
            </a:extLst>
          </p:cNvPr>
          <p:cNvSpPr>
            <a:spLocks noGrp="1"/>
          </p:cNvSpPr>
          <p:nvPr>
            <p:ph idx="1"/>
          </p:nvPr>
        </p:nvSpPr>
        <p:spPr>
          <a:xfrm>
            <a:off x="480291" y="1825625"/>
            <a:ext cx="10873509" cy="4351338"/>
          </a:xfrm>
        </p:spPr>
        <p:txBody>
          <a:bodyPr/>
          <a:lstStyle>
            <a:lvl1pPr marL="0" indent="0">
              <a:buNone/>
              <a:defRPr>
                <a:latin typeface="Poppins SemiBold" panose="00000700000000000000" pitchFamily="2" charset="0"/>
                <a:cs typeface="Poppins SemiBold" panose="00000700000000000000" pitchFamily="2" charset="0"/>
              </a:defRPr>
            </a:lvl1pPr>
            <a:lvl2pPr>
              <a:defRPr>
                <a:latin typeface="+mn-lt"/>
                <a:cs typeface="Poppins Light" panose="00000400000000000000" pitchFamily="2" charset="0"/>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CC0BA71-EC25-476C-AB6E-C8EF545FFBCB}"/>
              </a:ext>
            </a:extLst>
          </p:cNvPr>
          <p:cNvSpPr>
            <a:spLocks noGrp="1"/>
          </p:cNvSpPr>
          <p:nvPr>
            <p:ph type="dt" sz="half" idx="10"/>
          </p:nvPr>
        </p:nvSpPr>
        <p:spPr/>
        <p:txBody>
          <a:body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3CB0D073-CE06-42AA-880E-C4FA6B194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5573-8B49-400B-9AB0-2489FA5E5A83}"/>
              </a:ext>
            </a:extLst>
          </p:cNvPr>
          <p:cNvSpPr>
            <a:spLocks noGrp="1"/>
          </p:cNvSpPr>
          <p:nvPr>
            <p:ph type="sldNum" sz="quarter" idx="12"/>
          </p:nvPr>
        </p:nvSpPr>
        <p:spPr/>
        <p:txBody>
          <a:bodyPr/>
          <a:lstStyle/>
          <a:p>
            <a:fld id="{1371EE40-A85E-4868-A8EB-51D114222F9A}" type="slidenum">
              <a:rPr lang="en-US" smtClean="0"/>
              <a:t>‹#›</a:t>
            </a:fld>
            <a:endParaRPr lang="en-US"/>
          </a:p>
        </p:txBody>
      </p:sp>
    </p:spTree>
    <p:extLst>
      <p:ext uri="{BB962C8B-B14F-4D97-AF65-F5344CB8AC3E}">
        <p14:creationId xmlns:p14="http://schemas.microsoft.com/office/powerpoint/2010/main" val="427016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CC4E9-9E17-484D-ABD2-A5080FE54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06FB1-B5E7-4AE1-8685-0A3D2D279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4AADA-69C3-4B13-B1E3-288A1E59B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64554-DF4B-4A4F-9CAA-C5CB94D472B5}" type="datetimeFigureOut">
              <a:rPr lang="en-US" smtClean="0"/>
              <a:t>7/8/2025</a:t>
            </a:fld>
            <a:endParaRPr lang="en-US"/>
          </a:p>
        </p:txBody>
      </p:sp>
      <p:sp>
        <p:nvSpPr>
          <p:cNvPr id="5" name="Footer Placeholder 4">
            <a:extLst>
              <a:ext uri="{FF2B5EF4-FFF2-40B4-BE49-F238E27FC236}">
                <a16:creationId xmlns:a16="http://schemas.microsoft.com/office/drawing/2014/main" id="{F074077F-1797-4C36-9C9D-46FE72DB4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43F12-B3E4-4BA8-B8C5-91AB73E3F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1EE40-A85E-4868-A8EB-51D114222F9A}" type="slidenum">
              <a:rPr lang="en-US" smtClean="0"/>
              <a:t>‹#›</a:t>
            </a:fld>
            <a:endParaRPr lang="en-US"/>
          </a:p>
        </p:txBody>
      </p:sp>
    </p:spTree>
    <p:extLst>
      <p:ext uri="{BB962C8B-B14F-4D97-AF65-F5344CB8AC3E}">
        <p14:creationId xmlns:p14="http://schemas.microsoft.com/office/powerpoint/2010/main" val="33495099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7" r:id="rId5"/>
    <p:sldLayoutId id="2147483651" r:id="rId6"/>
    <p:sldLayoutId id="2147483654" r:id="rId7"/>
    <p:sldLayoutId id="2147483663" r:id="rId8"/>
    <p:sldLayoutId id="2147483666" r:id="rId9"/>
    <p:sldLayoutId id="2147483662" r:id="rId10"/>
    <p:sldLayoutId id="2147483668" r:id="rId11"/>
    <p:sldLayoutId id="2147483664" r:id="rId12"/>
    <p:sldLayoutId id="2147483669" r:id="rId13"/>
    <p:sldLayoutId id="2147483665"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sharedservicesvt.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2BDDA-70FB-4EC9-8D7A-4310585A299A}"/>
              </a:ext>
            </a:extLst>
          </p:cNvPr>
          <p:cNvSpPr>
            <a:spLocks noGrp="1"/>
          </p:cNvSpPr>
          <p:nvPr>
            <p:ph type="title"/>
          </p:nvPr>
        </p:nvSpPr>
        <p:spPr/>
        <p:txBody>
          <a:bodyPr/>
          <a:lstStyle/>
          <a:p>
            <a:r>
              <a:rPr lang="en-US" dirty="0">
                <a:latin typeface="Poppins SemiBold"/>
                <a:cs typeface="Poppins SemiBold"/>
              </a:rPr>
              <a:t>First Children’s Finance</a:t>
            </a:r>
          </a:p>
        </p:txBody>
      </p:sp>
      <p:sp>
        <p:nvSpPr>
          <p:cNvPr id="6" name="Text Placeholder 5">
            <a:extLst>
              <a:ext uri="{FF2B5EF4-FFF2-40B4-BE49-F238E27FC236}">
                <a16:creationId xmlns:a16="http://schemas.microsoft.com/office/drawing/2014/main" id="{413FD55A-A22F-4716-A2F7-46F86214E08C}"/>
              </a:ext>
            </a:extLst>
          </p:cNvPr>
          <p:cNvSpPr>
            <a:spLocks noGrp="1"/>
          </p:cNvSpPr>
          <p:nvPr>
            <p:ph type="body" sz="quarter" idx="11"/>
          </p:nvPr>
        </p:nvSpPr>
        <p:spPr>
          <a:xfrm>
            <a:off x="68239" y="4265778"/>
            <a:ext cx="12191999" cy="544513"/>
          </a:xfrm>
        </p:spPr>
        <p:txBody>
          <a:bodyPr vert="horz" lIns="91440" tIns="45720" rIns="91440" bIns="45720" rtlCol="0" anchor="t">
            <a:normAutofit fontScale="85000" lnSpcReduction="20000"/>
          </a:bodyPr>
          <a:lstStyle/>
          <a:p>
            <a:r>
              <a:rPr lang="en-US" dirty="0">
                <a:latin typeface="Poppins Light"/>
                <a:cs typeface="Poppins Light"/>
              </a:rPr>
              <a:t>State of Vermont’s Child Care Business Sector</a:t>
            </a:r>
          </a:p>
          <a:p>
            <a:r>
              <a:rPr lang="en-US" dirty="0">
                <a:latin typeface="Poppins Light"/>
                <a:cs typeface="Poppins Light"/>
              </a:rPr>
              <a:t>May 14, 2025</a:t>
            </a:r>
            <a:endParaRPr lang="en-US" dirty="0"/>
          </a:p>
        </p:txBody>
      </p:sp>
    </p:spTree>
    <p:extLst>
      <p:ext uri="{BB962C8B-B14F-4D97-AF65-F5344CB8AC3E}">
        <p14:creationId xmlns:p14="http://schemas.microsoft.com/office/powerpoint/2010/main" val="371950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A0D1F-E86F-FF09-DC61-37F907DB3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9B310-E9C4-C4D5-04BD-8449723C19B6}"/>
              </a:ext>
            </a:extLst>
          </p:cNvPr>
          <p:cNvSpPr>
            <a:spLocks noGrp="1"/>
          </p:cNvSpPr>
          <p:nvPr>
            <p:ph type="title"/>
          </p:nvPr>
        </p:nvSpPr>
        <p:spPr/>
        <p:txBody>
          <a:bodyPr/>
          <a:lstStyle/>
          <a:p>
            <a:r>
              <a:rPr lang="en-US" dirty="0"/>
              <a:t>Number of regulated programs since Act 76 enacted</a:t>
            </a:r>
          </a:p>
        </p:txBody>
      </p:sp>
      <p:graphicFrame>
        <p:nvGraphicFramePr>
          <p:cNvPr id="7" name="Content Placeholder 6">
            <a:extLst>
              <a:ext uri="{FF2B5EF4-FFF2-40B4-BE49-F238E27FC236}">
                <a16:creationId xmlns:a16="http://schemas.microsoft.com/office/drawing/2014/main" id="{3B21C2D2-62BB-006E-D928-A037C6786DF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8C99D14-01BA-DB68-953B-BE385E69D39E}"/>
              </a:ext>
            </a:extLst>
          </p:cNvPr>
          <p:cNvSpPr>
            <a:spLocks noGrp="1"/>
          </p:cNvSpPr>
          <p:nvPr>
            <p:ph type="sldNum" sz="quarter" idx="12"/>
          </p:nvPr>
        </p:nvSpPr>
        <p:spPr/>
        <p:txBody>
          <a:bodyPr/>
          <a:lstStyle/>
          <a:p>
            <a:fld id="{77D746CE-2BED-48E5-BC58-B2AE0150E296}" type="slidenum">
              <a:rPr lang="en-US" smtClean="0"/>
              <a:t>10</a:t>
            </a:fld>
            <a:endParaRPr lang="en-US"/>
          </a:p>
        </p:txBody>
      </p:sp>
    </p:spTree>
    <p:extLst>
      <p:ext uri="{BB962C8B-B14F-4D97-AF65-F5344CB8AC3E}">
        <p14:creationId xmlns:p14="http://schemas.microsoft.com/office/powerpoint/2010/main" val="341476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B54E-B42B-1D44-EA65-D42C918A2695}"/>
              </a:ext>
            </a:extLst>
          </p:cNvPr>
          <p:cNvSpPr>
            <a:spLocks noGrp="1"/>
          </p:cNvSpPr>
          <p:nvPr>
            <p:ph type="title"/>
          </p:nvPr>
        </p:nvSpPr>
        <p:spPr/>
        <p:txBody>
          <a:bodyPr/>
          <a:lstStyle/>
          <a:p>
            <a:r>
              <a:rPr lang="en-US" dirty="0"/>
              <a:t>Licensed capacity, March 2023 – March 2025, by age group</a:t>
            </a:r>
          </a:p>
        </p:txBody>
      </p:sp>
      <p:graphicFrame>
        <p:nvGraphicFramePr>
          <p:cNvPr id="7" name="Content Placeholder 6">
            <a:extLst>
              <a:ext uri="{FF2B5EF4-FFF2-40B4-BE49-F238E27FC236}">
                <a16:creationId xmlns:a16="http://schemas.microsoft.com/office/drawing/2014/main" id="{3FD4DC04-DA6E-CB39-4751-647A38B203B7}"/>
              </a:ext>
            </a:extLst>
          </p:cNvPr>
          <p:cNvGraphicFramePr>
            <a:graphicFrameLocks noGrp="1"/>
          </p:cNvGraphicFramePr>
          <p:nvPr>
            <p:ph idx="1"/>
          </p:nvPr>
        </p:nvGraphicFramePr>
        <p:xfrm>
          <a:off x="838200" y="1557866"/>
          <a:ext cx="10515600" cy="516360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983F850-D01E-86CB-CEFD-2F634A0372DD}"/>
              </a:ext>
            </a:extLst>
          </p:cNvPr>
          <p:cNvSpPr>
            <a:spLocks noGrp="1"/>
          </p:cNvSpPr>
          <p:nvPr>
            <p:ph type="sldNum" sz="quarter" idx="12"/>
          </p:nvPr>
        </p:nvSpPr>
        <p:spPr/>
        <p:txBody>
          <a:bodyPr/>
          <a:lstStyle/>
          <a:p>
            <a:fld id="{77D746CE-2BED-48E5-BC58-B2AE0150E296}" type="slidenum">
              <a:rPr lang="en-US" smtClean="0"/>
              <a:t>11</a:t>
            </a:fld>
            <a:endParaRPr lang="en-US"/>
          </a:p>
        </p:txBody>
      </p:sp>
    </p:spTree>
    <p:extLst>
      <p:ext uri="{BB962C8B-B14F-4D97-AF65-F5344CB8AC3E}">
        <p14:creationId xmlns:p14="http://schemas.microsoft.com/office/powerpoint/2010/main" val="323647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F891-41BB-BC91-0384-73241090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58EA5-9552-660F-0052-17FE569E6D55}"/>
              </a:ext>
            </a:extLst>
          </p:cNvPr>
          <p:cNvSpPr>
            <a:spLocks noGrp="1"/>
          </p:cNvSpPr>
          <p:nvPr>
            <p:ph type="title"/>
          </p:nvPr>
        </p:nvSpPr>
        <p:spPr>
          <a:xfrm>
            <a:off x="569625" y="365125"/>
            <a:ext cx="9935089" cy="1325563"/>
          </a:xfrm>
        </p:spPr>
        <p:txBody>
          <a:bodyPr>
            <a:normAutofit/>
          </a:bodyPr>
          <a:lstStyle/>
          <a:p>
            <a:r>
              <a:rPr lang="en-US" dirty="0"/>
              <a:t>Opens and Closures of Regulated Child Care, 2023-2025</a:t>
            </a:r>
          </a:p>
        </p:txBody>
      </p:sp>
      <p:cxnSp>
        <p:nvCxnSpPr>
          <p:cNvPr id="21" name="Straight Connector 20">
            <a:extLst>
              <a:ext uri="{FF2B5EF4-FFF2-40B4-BE49-F238E27FC236}">
                <a16:creationId xmlns:a16="http://schemas.microsoft.com/office/drawing/2014/main" id="{F696052D-AF9F-EE79-ED5C-AA7287257B6B}"/>
              </a:ext>
            </a:extLst>
          </p:cNvPr>
          <p:cNvCxnSpPr>
            <a:cxnSpLocks/>
          </p:cNvCxnSpPr>
          <p:nvPr/>
        </p:nvCxnSpPr>
        <p:spPr>
          <a:xfrm>
            <a:off x="1741251" y="4319079"/>
            <a:ext cx="45233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8C14A9-45CB-5296-1E8B-55218A17A4B7}"/>
              </a:ext>
            </a:extLst>
          </p:cNvPr>
          <p:cNvSpPr txBox="1"/>
          <p:nvPr/>
        </p:nvSpPr>
        <p:spPr>
          <a:xfrm>
            <a:off x="2198635" y="3573147"/>
            <a:ext cx="7857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rPr>
              <a:t>Opens</a:t>
            </a:r>
          </a:p>
        </p:txBody>
      </p:sp>
      <p:sp>
        <p:nvSpPr>
          <p:cNvPr id="23" name="TextBox 22">
            <a:extLst>
              <a:ext uri="{FF2B5EF4-FFF2-40B4-BE49-F238E27FC236}">
                <a16:creationId xmlns:a16="http://schemas.microsoft.com/office/drawing/2014/main" id="{11F387CA-D4F1-CEF3-91DD-30553FC55839}"/>
              </a:ext>
            </a:extLst>
          </p:cNvPr>
          <p:cNvSpPr txBox="1"/>
          <p:nvPr/>
        </p:nvSpPr>
        <p:spPr>
          <a:xfrm>
            <a:off x="2140061" y="4605947"/>
            <a:ext cx="7777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rPr>
              <a:t>Closes</a:t>
            </a:r>
          </a:p>
        </p:txBody>
      </p:sp>
      <p:graphicFrame>
        <p:nvGraphicFramePr>
          <p:cNvPr id="30" name="Content Placeholder 7">
            <a:extLst>
              <a:ext uri="{FF2B5EF4-FFF2-40B4-BE49-F238E27FC236}">
                <a16:creationId xmlns:a16="http://schemas.microsoft.com/office/drawing/2014/main" id="{7B8C1904-ABCD-4FAF-2D9A-0575D9D72EC7}"/>
              </a:ext>
            </a:extLst>
          </p:cNvPr>
          <p:cNvGraphicFramePr>
            <a:graphicFrameLocks noGrp="1"/>
          </p:cNvGraphicFramePr>
          <p:nvPr>
            <p:ph idx="1"/>
          </p:nvPr>
        </p:nvGraphicFramePr>
        <p:xfrm>
          <a:off x="7327295" y="1498472"/>
          <a:ext cx="4526249" cy="2444007"/>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1B14D589-5F5D-7F28-A897-CF2213DD8DF7}"/>
              </a:ext>
            </a:extLst>
          </p:cNvPr>
          <p:cNvCxnSpPr>
            <a:cxnSpLocks/>
          </p:cNvCxnSpPr>
          <p:nvPr/>
        </p:nvCxnSpPr>
        <p:spPr>
          <a:xfrm>
            <a:off x="3307619" y="1901690"/>
            <a:ext cx="0" cy="4783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67A1CBF-86FE-1DD2-867D-FF314C80425C}"/>
              </a:ext>
            </a:extLst>
          </p:cNvPr>
          <p:cNvSpPr/>
          <p:nvPr/>
        </p:nvSpPr>
        <p:spPr>
          <a:xfrm>
            <a:off x="3431077" y="3429000"/>
            <a:ext cx="566102" cy="86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a:t>
            </a:r>
            <a:r>
              <a:rPr lang="en-US">
                <a:latin typeface="Calibri" panose="020F0502020204030204"/>
              </a:rPr>
              <a:t>68</a:t>
            </a: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494848E-2C5F-2577-FEC9-BD5E730D6C78}"/>
              </a:ext>
            </a:extLst>
          </p:cNvPr>
          <p:cNvSpPr/>
          <p:nvPr/>
        </p:nvSpPr>
        <p:spPr>
          <a:xfrm>
            <a:off x="3431077" y="4330742"/>
            <a:ext cx="566102" cy="107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a:t>
            </a:r>
            <a:r>
              <a:rPr lang="en-US">
                <a:latin typeface="Calibri" panose="020F0502020204030204"/>
              </a:rPr>
              <a:t>96</a:t>
            </a: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AAEA9D-26F1-6E6C-74A5-3982BB98805E}"/>
              </a:ext>
            </a:extLst>
          </p:cNvPr>
          <p:cNvSpPr txBox="1"/>
          <p:nvPr/>
        </p:nvSpPr>
        <p:spPr>
          <a:xfrm>
            <a:off x="3435015" y="2664708"/>
            <a:ext cx="772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rPr>
              <a:t>2023</a:t>
            </a:r>
          </a:p>
        </p:txBody>
      </p:sp>
      <p:cxnSp>
        <p:nvCxnSpPr>
          <p:cNvPr id="38" name="Straight Connector 37">
            <a:extLst>
              <a:ext uri="{FF2B5EF4-FFF2-40B4-BE49-F238E27FC236}">
                <a16:creationId xmlns:a16="http://schemas.microsoft.com/office/drawing/2014/main" id="{359C2B10-6B79-37F3-F3BF-FD5268AA4749}"/>
              </a:ext>
            </a:extLst>
          </p:cNvPr>
          <p:cNvCxnSpPr>
            <a:cxnSpLocks/>
          </p:cNvCxnSpPr>
          <p:nvPr/>
        </p:nvCxnSpPr>
        <p:spPr>
          <a:xfrm>
            <a:off x="6096000" y="1923945"/>
            <a:ext cx="0" cy="4783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44A979F-4314-BE40-08BC-4D3ED9BEFE05}"/>
              </a:ext>
            </a:extLst>
          </p:cNvPr>
          <p:cNvCxnSpPr>
            <a:cxnSpLocks/>
          </p:cNvCxnSpPr>
          <p:nvPr/>
        </p:nvCxnSpPr>
        <p:spPr>
          <a:xfrm>
            <a:off x="5230624" y="1876296"/>
            <a:ext cx="0" cy="4783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7BB02B-6D30-A925-F013-82D0ACAAC31A}"/>
              </a:ext>
            </a:extLst>
          </p:cNvPr>
          <p:cNvCxnSpPr>
            <a:cxnSpLocks/>
          </p:cNvCxnSpPr>
          <p:nvPr/>
        </p:nvCxnSpPr>
        <p:spPr>
          <a:xfrm>
            <a:off x="4196249" y="1923946"/>
            <a:ext cx="0" cy="4783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7FE1544-0551-6E37-570C-1DD5DAB975FF}"/>
              </a:ext>
            </a:extLst>
          </p:cNvPr>
          <p:cNvSpPr txBox="1"/>
          <p:nvPr/>
        </p:nvSpPr>
        <p:spPr>
          <a:xfrm>
            <a:off x="4376126" y="267613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rPr>
              <a:t>2024</a:t>
            </a:r>
          </a:p>
        </p:txBody>
      </p:sp>
      <p:sp>
        <p:nvSpPr>
          <p:cNvPr id="42" name="TextBox 41">
            <a:extLst>
              <a:ext uri="{FF2B5EF4-FFF2-40B4-BE49-F238E27FC236}">
                <a16:creationId xmlns:a16="http://schemas.microsoft.com/office/drawing/2014/main" id="{7CD3DF08-9C8C-03A1-D70A-31785E31BF54}"/>
              </a:ext>
            </a:extLst>
          </p:cNvPr>
          <p:cNvSpPr txBox="1"/>
          <p:nvPr/>
        </p:nvSpPr>
        <p:spPr>
          <a:xfrm>
            <a:off x="5319266" y="266470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rPr>
              <a:t>2025</a:t>
            </a:r>
          </a:p>
        </p:txBody>
      </p:sp>
      <p:sp>
        <p:nvSpPr>
          <p:cNvPr id="7" name="Rectangle 6">
            <a:extLst>
              <a:ext uri="{FF2B5EF4-FFF2-40B4-BE49-F238E27FC236}">
                <a16:creationId xmlns:a16="http://schemas.microsoft.com/office/drawing/2014/main" id="{0ACA68D1-424D-D692-0DAA-35AD8A1F4833}"/>
              </a:ext>
            </a:extLst>
          </p:cNvPr>
          <p:cNvSpPr/>
          <p:nvPr/>
        </p:nvSpPr>
        <p:spPr>
          <a:xfrm>
            <a:off x="4480943" y="3239313"/>
            <a:ext cx="566102" cy="105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+75</a:t>
            </a:r>
          </a:p>
        </p:txBody>
      </p:sp>
      <p:sp>
        <p:nvSpPr>
          <p:cNvPr id="8" name="Rectangle 7">
            <a:extLst>
              <a:ext uri="{FF2B5EF4-FFF2-40B4-BE49-F238E27FC236}">
                <a16:creationId xmlns:a16="http://schemas.microsoft.com/office/drawing/2014/main" id="{D4841FEB-9309-FEE1-9CEA-00EA6835EB59}"/>
              </a:ext>
            </a:extLst>
          </p:cNvPr>
          <p:cNvSpPr/>
          <p:nvPr/>
        </p:nvSpPr>
        <p:spPr>
          <a:xfrm>
            <a:off x="4475362" y="4330741"/>
            <a:ext cx="566102" cy="727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-50</a:t>
            </a:r>
          </a:p>
        </p:txBody>
      </p:sp>
      <p:sp>
        <p:nvSpPr>
          <p:cNvPr id="9" name="Rectangle 8">
            <a:extLst>
              <a:ext uri="{FF2B5EF4-FFF2-40B4-BE49-F238E27FC236}">
                <a16:creationId xmlns:a16="http://schemas.microsoft.com/office/drawing/2014/main" id="{06C6890D-C557-1892-9711-FA45CEE95252}"/>
              </a:ext>
            </a:extLst>
          </p:cNvPr>
          <p:cNvSpPr/>
          <p:nvPr/>
        </p:nvSpPr>
        <p:spPr>
          <a:xfrm>
            <a:off x="5399269" y="4032212"/>
            <a:ext cx="566102" cy="25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+16</a:t>
            </a:r>
          </a:p>
        </p:txBody>
      </p:sp>
      <p:sp>
        <p:nvSpPr>
          <p:cNvPr id="10" name="Rectangle 9">
            <a:extLst>
              <a:ext uri="{FF2B5EF4-FFF2-40B4-BE49-F238E27FC236}">
                <a16:creationId xmlns:a16="http://schemas.microsoft.com/office/drawing/2014/main" id="{005EE25B-C87A-F314-1D22-7D12B236E5C1}"/>
              </a:ext>
            </a:extLst>
          </p:cNvPr>
          <p:cNvSpPr/>
          <p:nvPr/>
        </p:nvSpPr>
        <p:spPr>
          <a:xfrm>
            <a:off x="5393688" y="4330742"/>
            <a:ext cx="566102" cy="20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a:t>
            </a:r>
            <a:r>
              <a:rPr lang="en-US">
                <a:latin typeface="Calibri" panose="020F0502020204030204"/>
              </a:rPr>
              <a:t>9</a:t>
            </a:r>
            <a:endParaRPr kumimoji="0" lang="en-US" sz="1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86146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C4E3B-1FB9-4127-9C78-045B7D011222}"/>
              </a:ext>
            </a:extLst>
          </p:cNvPr>
          <p:cNvSpPr>
            <a:spLocks noGrp="1"/>
          </p:cNvSpPr>
          <p:nvPr>
            <p:ph type="title"/>
          </p:nvPr>
        </p:nvSpPr>
        <p:spPr/>
        <p:txBody>
          <a:bodyPr/>
          <a:lstStyle/>
          <a:p>
            <a:r>
              <a:rPr lang="en-US" dirty="0"/>
              <a:t>Results of 2025 Child Care Business Survey</a:t>
            </a:r>
          </a:p>
        </p:txBody>
      </p:sp>
    </p:spTree>
    <p:extLst>
      <p:ext uri="{BB962C8B-B14F-4D97-AF65-F5344CB8AC3E}">
        <p14:creationId xmlns:p14="http://schemas.microsoft.com/office/powerpoint/2010/main" val="223509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13607-2010-469B-8427-6067CD9E4FFF}"/>
              </a:ext>
            </a:extLst>
          </p:cNvPr>
          <p:cNvSpPr>
            <a:spLocks noGrp="1"/>
          </p:cNvSpPr>
          <p:nvPr>
            <p:ph type="title"/>
          </p:nvPr>
        </p:nvSpPr>
        <p:spPr>
          <a:xfrm>
            <a:off x="480292" y="263521"/>
            <a:ext cx="8536708" cy="1336936"/>
          </a:xfrm>
        </p:spPr>
        <p:txBody>
          <a:bodyPr>
            <a:normAutofit/>
          </a:bodyPr>
          <a:lstStyle/>
          <a:p>
            <a:r>
              <a:rPr lang="en-US"/>
              <a:t>How the respondents compare to the child care sector</a:t>
            </a:r>
          </a:p>
        </p:txBody>
      </p:sp>
      <p:graphicFrame>
        <p:nvGraphicFramePr>
          <p:cNvPr id="2" name="Table 2">
            <a:extLst>
              <a:ext uri="{FF2B5EF4-FFF2-40B4-BE49-F238E27FC236}">
                <a16:creationId xmlns:a16="http://schemas.microsoft.com/office/drawing/2014/main" id="{5DEB26E3-0802-2168-473A-E454CF4FE75E}"/>
              </a:ext>
            </a:extLst>
          </p:cNvPr>
          <p:cNvGraphicFramePr>
            <a:graphicFrameLocks noGrp="1"/>
          </p:cNvGraphicFramePr>
          <p:nvPr>
            <p:extLst>
              <p:ext uri="{D42A27DB-BD31-4B8C-83A1-F6EECF244321}">
                <p14:modId xmlns:p14="http://schemas.microsoft.com/office/powerpoint/2010/main" val="2738572397"/>
              </p:ext>
            </p:extLst>
          </p:nvPr>
        </p:nvGraphicFramePr>
        <p:xfrm>
          <a:off x="0" y="2428133"/>
          <a:ext cx="6190176" cy="2651760"/>
        </p:xfrm>
        <a:graphic>
          <a:graphicData uri="http://schemas.openxmlformats.org/drawingml/2006/table">
            <a:tbl>
              <a:tblPr firstRow="1" bandRow="1">
                <a:tableStyleId>{21E4AEA4-8DFA-4A89-87EB-49C32662AFE0}</a:tableStyleId>
              </a:tblPr>
              <a:tblGrid>
                <a:gridCol w="1547544">
                  <a:extLst>
                    <a:ext uri="{9D8B030D-6E8A-4147-A177-3AD203B41FA5}">
                      <a16:colId xmlns:a16="http://schemas.microsoft.com/office/drawing/2014/main" val="4247355259"/>
                    </a:ext>
                  </a:extLst>
                </a:gridCol>
                <a:gridCol w="1547544">
                  <a:extLst>
                    <a:ext uri="{9D8B030D-6E8A-4147-A177-3AD203B41FA5}">
                      <a16:colId xmlns:a16="http://schemas.microsoft.com/office/drawing/2014/main" val="3428752502"/>
                    </a:ext>
                  </a:extLst>
                </a:gridCol>
                <a:gridCol w="1547544">
                  <a:extLst>
                    <a:ext uri="{9D8B030D-6E8A-4147-A177-3AD203B41FA5}">
                      <a16:colId xmlns:a16="http://schemas.microsoft.com/office/drawing/2014/main" val="3588298663"/>
                    </a:ext>
                  </a:extLst>
                </a:gridCol>
                <a:gridCol w="1547544">
                  <a:extLst>
                    <a:ext uri="{9D8B030D-6E8A-4147-A177-3AD203B41FA5}">
                      <a16:colId xmlns:a16="http://schemas.microsoft.com/office/drawing/2014/main" val="1392872222"/>
                    </a:ext>
                  </a:extLst>
                </a:gridCol>
              </a:tblGrid>
              <a:tr h="663097">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responses</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Regulated programs in Vermont</a:t>
                      </a:r>
                    </a:p>
                  </a:txBody>
                  <a:tcPr/>
                </a:tc>
                <a:tc>
                  <a:txBody>
                    <a:bodyPr/>
                    <a:lstStyle/>
                    <a:p>
                      <a:r>
                        <a:rPr lang="en-US"/>
                        <a:t>Percent of population in survey</a:t>
                      </a:r>
                    </a:p>
                  </a:txBody>
                  <a:tcPr/>
                </a:tc>
                <a:extLst>
                  <a:ext uri="{0D108BD9-81ED-4DB2-BD59-A6C34878D82A}">
                    <a16:rowId xmlns:a16="http://schemas.microsoft.com/office/drawing/2014/main" val="2444153046"/>
                  </a:ext>
                </a:extLst>
              </a:tr>
              <a:tr h="317266">
                <a:tc>
                  <a:txBody>
                    <a:bodyPr/>
                    <a:lstStyle/>
                    <a:p>
                      <a:r>
                        <a:rPr lang="en-US"/>
                        <a:t>Total</a:t>
                      </a:r>
                    </a:p>
                  </a:txBody>
                  <a:tcPr/>
                </a:tc>
                <a:tc>
                  <a:txBody>
                    <a:bodyPr/>
                    <a:lstStyle/>
                    <a:p>
                      <a:r>
                        <a:rPr lang="en-US" dirty="0"/>
                        <a:t>219</a:t>
                      </a:r>
                    </a:p>
                  </a:txBody>
                  <a:tcPr/>
                </a:tc>
                <a:tc>
                  <a:txBody>
                    <a:bodyPr/>
                    <a:lstStyle/>
                    <a:p>
                      <a:r>
                        <a:rPr lang="en-US" dirty="0"/>
                        <a:t>1071</a:t>
                      </a:r>
                    </a:p>
                  </a:txBody>
                  <a:tcPr/>
                </a:tc>
                <a:tc>
                  <a:txBody>
                    <a:bodyPr/>
                    <a:lstStyle/>
                    <a:p>
                      <a:r>
                        <a:rPr lang="en-US" dirty="0"/>
                        <a:t>20%</a:t>
                      </a:r>
                    </a:p>
                  </a:txBody>
                  <a:tcPr/>
                </a:tc>
                <a:extLst>
                  <a:ext uri="{0D108BD9-81ED-4DB2-BD59-A6C34878D82A}">
                    <a16:rowId xmlns:a16="http://schemas.microsoft.com/office/drawing/2014/main" val="3882121015"/>
                  </a:ext>
                </a:extLst>
              </a:tr>
              <a:tr h="317266">
                <a:tc>
                  <a:txBody>
                    <a:bodyPr/>
                    <a:lstStyle/>
                    <a:p>
                      <a:r>
                        <a:rPr lang="en-US"/>
                        <a:t>Afterschool</a:t>
                      </a:r>
                    </a:p>
                  </a:txBody>
                  <a:tcPr/>
                </a:tc>
                <a:tc>
                  <a:txBody>
                    <a:bodyPr/>
                    <a:lstStyle/>
                    <a:p>
                      <a:r>
                        <a:rPr lang="en-US" dirty="0"/>
                        <a:t>6</a:t>
                      </a:r>
                    </a:p>
                  </a:txBody>
                  <a:tcPr/>
                </a:tc>
                <a:tc>
                  <a:txBody>
                    <a:bodyPr/>
                    <a:lstStyle/>
                    <a:p>
                      <a:r>
                        <a:rPr lang="en-US" dirty="0"/>
                        <a:t>154</a:t>
                      </a:r>
                    </a:p>
                  </a:txBody>
                  <a:tcPr/>
                </a:tc>
                <a:tc>
                  <a:txBody>
                    <a:bodyPr/>
                    <a:lstStyle/>
                    <a:p>
                      <a:r>
                        <a:rPr lang="en-US"/>
                        <a:t>4%</a:t>
                      </a:r>
                    </a:p>
                  </a:txBody>
                  <a:tcPr/>
                </a:tc>
                <a:extLst>
                  <a:ext uri="{0D108BD9-81ED-4DB2-BD59-A6C34878D82A}">
                    <a16:rowId xmlns:a16="http://schemas.microsoft.com/office/drawing/2014/main" val="3333104219"/>
                  </a:ext>
                </a:extLst>
              </a:tr>
              <a:tr h="317266">
                <a:tc>
                  <a:txBody>
                    <a:bodyPr/>
                    <a:lstStyle/>
                    <a:p>
                      <a:r>
                        <a:rPr lang="en-US"/>
                        <a:t>Centers</a:t>
                      </a:r>
                    </a:p>
                  </a:txBody>
                  <a:tcPr/>
                </a:tc>
                <a:tc>
                  <a:txBody>
                    <a:bodyPr/>
                    <a:lstStyle/>
                    <a:p>
                      <a:r>
                        <a:rPr lang="en-US" dirty="0"/>
                        <a:t>102</a:t>
                      </a:r>
                    </a:p>
                  </a:txBody>
                  <a:tcPr/>
                </a:tc>
                <a:tc>
                  <a:txBody>
                    <a:bodyPr/>
                    <a:lstStyle/>
                    <a:p>
                      <a:r>
                        <a:rPr lang="en-US" dirty="0"/>
                        <a:t>530</a:t>
                      </a:r>
                    </a:p>
                  </a:txBody>
                  <a:tcPr/>
                </a:tc>
                <a:tc>
                  <a:txBody>
                    <a:bodyPr/>
                    <a:lstStyle/>
                    <a:p>
                      <a:r>
                        <a:rPr lang="en-US" dirty="0"/>
                        <a:t>19%</a:t>
                      </a:r>
                    </a:p>
                  </a:txBody>
                  <a:tcPr/>
                </a:tc>
                <a:extLst>
                  <a:ext uri="{0D108BD9-81ED-4DB2-BD59-A6C34878D82A}">
                    <a16:rowId xmlns:a16="http://schemas.microsoft.com/office/drawing/2014/main" val="1758237837"/>
                  </a:ext>
                </a:extLst>
              </a:tr>
              <a:tr h="547611">
                <a:tc>
                  <a:txBody>
                    <a:bodyPr/>
                    <a:lstStyle/>
                    <a:p>
                      <a:r>
                        <a:rPr lang="en-US"/>
                        <a:t>Family Child Care</a:t>
                      </a:r>
                    </a:p>
                  </a:txBody>
                  <a:tcPr/>
                </a:tc>
                <a:tc>
                  <a:txBody>
                    <a:bodyPr/>
                    <a:lstStyle/>
                    <a:p>
                      <a:r>
                        <a:rPr lang="en-US" dirty="0"/>
                        <a:t>111</a:t>
                      </a:r>
                    </a:p>
                  </a:txBody>
                  <a:tcPr/>
                </a:tc>
                <a:tc>
                  <a:txBody>
                    <a:bodyPr/>
                    <a:lstStyle/>
                    <a:p>
                      <a:r>
                        <a:rPr lang="en-US" dirty="0"/>
                        <a:t>387</a:t>
                      </a:r>
                    </a:p>
                  </a:txBody>
                  <a:tcPr/>
                </a:tc>
                <a:tc>
                  <a:txBody>
                    <a:bodyPr/>
                    <a:lstStyle/>
                    <a:p>
                      <a:r>
                        <a:rPr lang="en-US" dirty="0"/>
                        <a:t>29%</a:t>
                      </a:r>
                    </a:p>
                  </a:txBody>
                  <a:tcPr/>
                </a:tc>
                <a:extLst>
                  <a:ext uri="{0D108BD9-81ED-4DB2-BD59-A6C34878D82A}">
                    <a16:rowId xmlns:a16="http://schemas.microsoft.com/office/drawing/2014/main" val="1449721726"/>
                  </a:ext>
                </a:extLst>
              </a:tr>
            </a:tbl>
          </a:graphicData>
        </a:graphic>
      </p:graphicFrame>
      <p:graphicFrame>
        <p:nvGraphicFramePr>
          <p:cNvPr id="3" name="Table 2">
            <a:extLst>
              <a:ext uri="{FF2B5EF4-FFF2-40B4-BE49-F238E27FC236}">
                <a16:creationId xmlns:a16="http://schemas.microsoft.com/office/drawing/2014/main" id="{54FD5FB2-29D3-27C5-F62D-3A7BA9CA0180}"/>
              </a:ext>
            </a:extLst>
          </p:cNvPr>
          <p:cNvGraphicFramePr>
            <a:graphicFrameLocks noGrp="1"/>
          </p:cNvGraphicFramePr>
          <p:nvPr>
            <p:extLst>
              <p:ext uri="{D42A27DB-BD31-4B8C-83A1-F6EECF244321}">
                <p14:modId xmlns:p14="http://schemas.microsoft.com/office/powerpoint/2010/main" val="3264963521"/>
              </p:ext>
            </p:extLst>
          </p:nvPr>
        </p:nvGraphicFramePr>
        <p:xfrm>
          <a:off x="6265334" y="880535"/>
          <a:ext cx="5775307" cy="5858933"/>
        </p:xfrm>
        <a:graphic>
          <a:graphicData uri="http://schemas.openxmlformats.org/drawingml/2006/table">
            <a:tbl>
              <a:tblPr firstRow="1" bandRow="1">
                <a:tableStyleId>{00A15C55-8517-42AA-B614-E9B94910E393}</a:tableStyleId>
              </a:tblPr>
              <a:tblGrid>
                <a:gridCol w="1526353">
                  <a:extLst>
                    <a:ext uri="{9D8B030D-6E8A-4147-A177-3AD203B41FA5}">
                      <a16:colId xmlns:a16="http://schemas.microsoft.com/office/drawing/2014/main" val="4247355259"/>
                    </a:ext>
                  </a:extLst>
                </a:gridCol>
                <a:gridCol w="1361300">
                  <a:extLst>
                    <a:ext uri="{9D8B030D-6E8A-4147-A177-3AD203B41FA5}">
                      <a16:colId xmlns:a16="http://schemas.microsoft.com/office/drawing/2014/main" val="3428752502"/>
                    </a:ext>
                  </a:extLst>
                </a:gridCol>
                <a:gridCol w="1443827">
                  <a:extLst>
                    <a:ext uri="{9D8B030D-6E8A-4147-A177-3AD203B41FA5}">
                      <a16:colId xmlns:a16="http://schemas.microsoft.com/office/drawing/2014/main" val="3588298663"/>
                    </a:ext>
                  </a:extLst>
                </a:gridCol>
                <a:gridCol w="1443827">
                  <a:extLst>
                    <a:ext uri="{9D8B030D-6E8A-4147-A177-3AD203B41FA5}">
                      <a16:colId xmlns:a16="http://schemas.microsoft.com/office/drawing/2014/main" val="1392872222"/>
                    </a:ext>
                  </a:extLst>
                </a:gridCol>
              </a:tblGrid>
              <a:tr h="829733">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Survey responses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Regulated programs in Vermont</a:t>
                      </a:r>
                    </a:p>
                  </a:txBody>
                  <a:tcPr/>
                </a:tc>
                <a:tc>
                  <a:txBody>
                    <a:bodyPr/>
                    <a:lstStyle/>
                    <a:p>
                      <a:r>
                        <a:rPr lang="en-US" sz="1600"/>
                        <a:t>Percent of population in survey</a:t>
                      </a:r>
                    </a:p>
                  </a:txBody>
                  <a:tcPr/>
                </a:tc>
                <a:extLst>
                  <a:ext uri="{0D108BD9-81ED-4DB2-BD59-A6C34878D82A}">
                    <a16:rowId xmlns:a16="http://schemas.microsoft.com/office/drawing/2014/main" val="2444153046"/>
                  </a:ext>
                </a:extLst>
              </a:tr>
              <a:tr h="0">
                <a:tc>
                  <a:txBody>
                    <a:bodyPr/>
                    <a:lstStyle/>
                    <a:p>
                      <a:r>
                        <a:rPr lang="en-US" sz="1600"/>
                        <a:t>Total</a:t>
                      </a:r>
                    </a:p>
                  </a:txBody>
                  <a:tcPr/>
                </a:tc>
                <a:tc>
                  <a:txBody>
                    <a:bodyPr/>
                    <a:lstStyle/>
                    <a:p>
                      <a:r>
                        <a:rPr lang="en-US" sz="1600" dirty="0"/>
                        <a:t>219</a:t>
                      </a:r>
                    </a:p>
                  </a:txBody>
                  <a:tcPr/>
                </a:tc>
                <a:tc>
                  <a:txBody>
                    <a:bodyPr/>
                    <a:lstStyle/>
                    <a:p>
                      <a:r>
                        <a:rPr lang="en-US" sz="1600" dirty="0"/>
                        <a:t>1071</a:t>
                      </a:r>
                    </a:p>
                  </a:txBody>
                  <a:tcPr/>
                </a:tc>
                <a:tc>
                  <a:txBody>
                    <a:bodyPr/>
                    <a:lstStyle/>
                    <a:p>
                      <a:r>
                        <a:rPr lang="en-US" sz="1600" dirty="0"/>
                        <a:t>20%</a:t>
                      </a:r>
                    </a:p>
                  </a:txBody>
                  <a:tcPr/>
                </a:tc>
                <a:extLst>
                  <a:ext uri="{0D108BD9-81ED-4DB2-BD59-A6C34878D82A}">
                    <a16:rowId xmlns:a16="http://schemas.microsoft.com/office/drawing/2014/main" val="3882121015"/>
                  </a:ext>
                </a:extLst>
              </a:tr>
              <a:tr h="0">
                <a:tc>
                  <a:txBody>
                    <a:bodyPr/>
                    <a:lstStyle/>
                    <a:p>
                      <a:r>
                        <a:rPr lang="en-US" sz="1600"/>
                        <a:t>Addison</a:t>
                      </a:r>
                    </a:p>
                  </a:txBody>
                  <a:tcPr/>
                </a:tc>
                <a:tc>
                  <a:txBody>
                    <a:bodyPr/>
                    <a:lstStyle/>
                    <a:p>
                      <a:r>
                        <a:rPr lang="en-US" sz="1600" dirty="0"/>
                        <a:t>13</a:t>
                      </a:r>
                    </a:p>
                  </a:txBody>
                  <a:tcPr/>
                </a:tc>
                <a:tc>
                  <a:txBody>
                    <a:bodyPr/>
                    <a:lstStyle/>
                    <a:p>
                      <a:r>
                        <a:rPr lang="en-US" sz="1600" dirty="0"/>
                        <a:t>66</a:t>
                      </a:r>
                    </a:p>
                  </a:txBody>
                  <a:tcPr/>
                </a:tc>
                <a:tc>
                  <a:txBody>
                    <a:bodyPr/>
                    <a:lstStyle/>
                    <a:p>
                      <a:r>
                        <a:rPr lang="en-US" sz="1600" dirty="0"/>
                        <a:t>20%</a:t>
                      </a:r>
                    </a:p>
                  </a:txBody>
                  <a:tcPr/>
                </a:tc>
                <a:extLst>
                  <a:ext uri="{0D108BD9-81ED-4DB2-BD59-A6C34878D82A}">
                    <a16:rowId xmlns:a16="http://schemas.microsoft.com/office/drawing/2014/main" val="3333104219"/>
                  </a:ext>
                </a:extLst>
              </a:tr>
              <a:tr h="0">
                <a:tc>
                  <a:txBody>
                    <a:bodyPr/>
                    <a:lstStyle/>
                    <a:p>
                      <a:r>
                        <a:rPr lang="en-US" sz="1600"/>
                        <a:t>Bennington</a:t>
                      </a:r>
                    </a:p>
                  </a:txBody>
                  <a:tcPr/>
                </a:tc>
                <a:tc>
                  <a:txBody>
                    <a:bodyPr/>
                    <a:lstStyle/>
                    <a:p>
                      <a:r>
                        <a:rPr lang="en-US" sz="1600" dirty="0"/>
                        <a:t>8</a:t>
                      </a:r>
                    </a:p>
                  </a:txBody>
                  <a:tcPr/>
                </a:tc>
                <a:tc>
                  <a:txBody>
                    <a:bodyPr/>
                    <a:lstStyle/>
                    <a:p>
                      <a:r>
                        <a:rPr lang="en-US" sz="1600" dirty="0"/>
                        <a:t>63</a:t>
                      </a:r>
                    </a:p>
                  </a:txBody>
                  <a:tcPr/>
                </a:tc>
                <a:tc>
                  <a:txBody>
                    <a:bodyPr/>
                    <a:lstStyle/>
                    <a:p>
                      <a:r>
                        <a:rPr lang="en-US" sz="1600" dirty="0"/>
                        <a:t>13%</a:t>
                      </a:r>
                    </a:p>
                  </a:txBody>
                  <a:tcPr/>
                </a:tc>
                <a:extLst>
                  <a:ext uri="{0D108BD9-81ED-4DB2-BD59-A6C34878D82A}">
                    <a16:rowId xmlns:a16="http://schemas.microsoft.com/office/drawing/2014/main" val="1758237837"/>
                  </a:ext>
                </a:extLst>
              </a:tr>
              <a:tr h="0">
                <a:tc>
                  <a:txBody>
                    <a:bodyPr/>
                    <a:lstStyle/>
                    <a:p>
                      <a:r>
                        <a:rPr lang="en-US" sz="1600"/>
                        <a:t>Caledonia</a:t>
                      </a:r>
                    </a:p>
                  </a:txBody>
                  <a:tcPr/>
                </a:tc>
                <a:tc>
                  <a:txBody>
                    <a:bodyPr/>
                    <a:lstStyle/>
                    <a:p>
                      <a:r>
                        <a:rPr lang="en-US" sz="1600" dirty="0"/>
                        <a:t>8</a:t>
                      </a:r>
                    </a:p>
                  </a:txBody>
                  <a:tcPr/>
                </a:tc>
                <a:tc>
                  <a:txBody>
                    <a:bodyPr/>
                    <a:lstStyle/>
                    <a:p>
                      <a:r>
                        <a:rPr lang="en-US" sz="1600" dirty="0"/>
                        <a:t>75</a:t>
                      </a:r>
                    </a:p>
                  </a:txBody>
                  <a:tcPr/>
                </a:tc>
                <a:tc>
                  <a:txBody>
                    <a:bodyPr/>
                    <a:lstStyle/>
                    <a:p>
                      <a:r>
                        <a:rPr lang="en-US" sz="1600" dirty="0"/>
                        <a:t>11%</a:t>
                      </a:r>
                    </a:p>
                  </a:txBody>
                  <a:tcPr/>
                </a:tc>
                <a:extLst>
                  <a:ext uri="{0D108BD9-81ED-4DB2-BD59-A6C34878D82A}">
                    <a16:rowId xmlns:a16="http://schemas.microsoft.com/office/drawing/2014/main" val="1449721726"/>
                  </a:ext>
                </a:extLst>
              </a:tr>
              <a:tr h="0">
                <a:tc>
                  <a:txBody>
                    <a:bodyPr/>
                    <a:lstStyle/>
                    <a:p>
                      <a:r>
                        <a:rPr lang="en-US" sz="1600"/>
                        <a:t>Chittenden</a:t>
                      </a:r>
                    </a:p>
                  </a:txBody>
                  <a:tcPr/>
                </a:tc>
                <a:tc>
                  <a:txBody>
                    <a:bodyPr/>
                    <a:lstStyle/>
                    <a:p>
                      <a:r>
                        <a:rPr lang="en-US" sz="1600" dirty="0"/>
                        <a:t>30</a:t>
                      </a:r>
                    </a:p>
                  </a:txBody>
                  <a:tcPr/>
                </a:tc>
                <a:tc>
                  <a:txBody>
                    <a:bodyPr/>
                    <a:lstStyle/>
                    <a:p>
                      <a:r>
                        <a:rPr lang="en-US" sz="1600" dirty="0"/>
                        <a:t>216</a:t>
                      </a:r>
                    </a:p>
                  </a:txBody>
                  <a:tcPr/>
                </a:tc>
                <a:tc>
                  <a:txBody>
                    <a:bodyPr/>
                    <a:lstStyle/>
                    <a:p>
                      <a:r>
                        <a:rPr lang="en-US" sz="1600" dirty="0"/>
                        <a:t>14%</a:t>
                      </a:r>
                    </a:p>
                  </a:txBody>
                  <a:tcPr/>
                </a:tc>
                <a:extLst>
                  <a:ext uri="{0D108BD9-81ED-4DB2-BD59-A6C34878D82A}">
                    <a16:rowId xmlns:a16="http://schemas.microsoft.com/office/drawing/2014/main" val="2846551049"/>
                  </a:ext>
                </a:extLst>
              </a:tr>
              <a:tr h="0">
                <a:tc>
                  <a:txBody>
                    <a:bodyPr/>
                    <a:lstStyle/>
                    <a:p>
                      <a:r>
                        <a:rPr lang="en-US" sz="1600"/>
                        <a:t>Essex</a:t>
                      </a:r>
                    </a:p>
                  </a:txBody>
                  <a:tcPr/>
                </a:tc>
                <a:tc>
                  <a:txBody>
                    <a:bodyPr/>
                    <a:lstStyle/>
                    <a:p>
                      <a:r>
                        <a:rPr lang="en-US" sz="1600" dirty="0"/>
                        <a:t>1</a:t>
                      </a:r>
                    </a:p>
                  </a:txBody>
                  <a:tcPr/>
                </a:tc>
                <a:tc>
                  <a:txBody>
                    <a:bodyPr/>
                    <a:lstStyle/>
                    <a:p>
                      <a:r>
                        <a:rPr lang="en-US" sz="1600"/>
                        <a:t>10</a:t>
                      </a:r>
                    </a:p>
                  </a:txBody>
                  <a:tcPr/>
                </a:tc>
                <a:tc>
                  <a:txBody>
                    <a:bodyPr/>
                    <a:lstStyle/>
                    <a:p>
                      <a:r>
                        <a:rPr lang="en-US" sz="1600" dirty="0"/>
                        <a:t>10%</a:t>
                      </a:r>
                    </a:p>
                  </a:txBody>
                  <a:tcPr/>
                </a:tc>
                <a:extLst>
                  <a:ext uri="{0D108BD9-81ED-4DB2-BD59-A6C34878D82A}">
                    <a16:rowId xmlns:a16="http://schemas.microsoft.com/office/drawing/2014/main" val="1062946491"/>
                  </a:ext>
                </a:extLst>
              </a:tr>
              <a:tr h="0">
                <a:tc>
                  <a:txBody>
                    <a:bodyPr/>
                    <a:lstStyle/>
                    <a:p>
                      <a:r>
                        <a:rPr lang="en-US" sz="1600"/>
                        <a:t>Franklin</a:t>
                      </a:r>
                    </a:p>
                  </a:txBody>
                  <a:tcPr/>
                </a:tc>
                <a:tc>
                  <a:txBody>
                    <a:bodyPr/>
                    <a:lstStyle/>
                    <a:p>
                      <a:r>
                        <a:rPr lang="en-US" sz="1600" dirty="0"/>
                        <a:t>25</a:t>
                      </a:r>
                    </a:p>
                  </a:txBody>
                  <a:tcPr/>
                </a:tc>
                <a:tc>
                  <a:txBody>
                    <a:bodyPr/>
                    <a:lstStyle/>
                    <a:p>
                      <a:r>
                        <a:rPr lang="en-US" sz="1600" dirty="0"/>
                        <a:t>89</a:t>
                      </a:r>
                    </a:p>
                  </a:txBody>
                  <a:tcPr/>
                </a:tc>
                <a:tc>
                  <a:txBody>
                    <a:bodyPr/>
                    <a:lstStyle/>
                    <a:p>
                      <a:r>
                        <a:rPr lang="en-US" sz="1600" dirty="0"/>
                        <a:t>28%</a:t>
                      </a:r>
                    </a:p>
                  </a:txBody>
                  <a:tcPr/>
                </a:tc>
                <a:extLst>
                  <a:ext uri="{0D108BD9-81ED-4DB2-BD59-A6C34878D82A}">
                    <a16:rowId xmlns:a16="http://schemas.microsoft.com/office/drawing/2014/main" val="85738930"/>
                  </a:ext>
                </a:extLst>
              </a:tr>
              <a:tr h="0">
                <a:tc>
                  <a:txBody>
                    <a:bodyPr/>
                    <a:lstStyle/>
                    <a:p>
                      <a:r>
                        <a:rPr lang="en-US" sz="1600"/>
                        <a:t>Grand Isle</a:t>
                      </a:r>
                    </a:p>
                  </a:txBody>
                  <a:tcPr/>
                </a:tc>
                <a:tc>
                  <a:txBody>
                    <a:bodyPr/>
                    <a:lstStyle/>
                    <a:p>
                      <a:r>
                        <a:rPr lang="en-US" sz="1600" dirty="0"/>
                        <a:t>1</a:t>
                      </a:r>
                    </a:p>
                  </a:txBody>
                  <a:tcPr/>
                </a:tc>
                <a:tc>
                  <a:txBody>
                    <a:bodyPr/>
                    <a:lstStyle/>
                    <a:p>
                      <a:r>
                        <a:rPr lang="en-US" sz="1600" dirty="0"/>
                        <a:t>9</a:t>
                      </a:r>
                    </a:p>
                  </a:txBody>
                  <a:tcPr/>
                </a:tc>
                <a:tc>
                  <a:txBody>
                    <a:bodyPr/>
                    <a:lstStyle/>
                    <a:p>
                      <a:r>
                        <a:rPr lang="en-US" sz="1600" dirty="0"/>
                        <a:t>11%</a:t>
                      </a:r>
                    </a:p>
                  </a:txBody>
                  <a:tcPr/>
                </a:tc>
                <a:extLst>
                  <a:ext uri="{0D108BD9-81ED-4DB2-BD59-A6C34878D82A}">
                    <a16:rowId xmlns:a16="http://schemas.microsoft.com/office/drawing/2014/main" val="1825387271"/>
                  </a:ext>
                </a:extLst>
              </a:tr>
              <a:tr h="0">
                <a:tc>
                  <a:txBody>
                    <a:bodyPr/>
                    <a:lstStyle/>
                    <a:p>
                      <a:r>
                        <a:rPr lang="en-US" sz="1600"/>
                        <a:t>Lamoille</a:t>
                      </a:r>
                    </a:p>
                  </a:txBody>
                  <a:tcPr/>
                </a:tc>
                <a:tc>
                  <a:txBody>
                    <a:bodyPr/>
                    <a:lstStyle/>
                    <a:p>
                      <a:r>
                        <a:rPr lang="en-US" sz="1600" dirty="0"/>
                        <a:t>5</a:t>
                      </a:r>
                    </a:p>
                  </a:txBody>
                  <a:tcPr/>
                </a:tc>
                <a:tc>
                  <a:txBody>
                    <a:bodyPr/>
                    <a:lstStyle/>
                    <a:p>
                      <a:r>
                        <a:rPr lang="en-US" sz="1600" dirty="0"/>
                        <a:t>42</a:t>
                      </a:r>
                    </a:p>
                  </a:txBody>
                  <a:tcPr/>
                </a:tc>
                <a:tc>
                  <a:txBody>
                    <a:bodyPr/>
                    <a:lstStyle/>
                    <a:p>
                      <a:r>
                        <a:rPr lang="en-US" sz="1600" dirty="0"/>
                        <a:t>12%</a:t>
                      </a:r>
                    </a:p>
                  </a:txBody>
                  <a:tcPr/>
                </a:tc>
                <a:extLst>
                  <a:ext uri="{0D108BD9-81ED-4DB2-BD59-A6C34878D82A}">
                    <a16:rowId xmlns:a16="http://schemas.microsoft.com/office/drawing/2014/main" val="2182080791"/>
                  </a:ext>
                </a:extLst>
              </a:tr>
              <a:tr h="0">
                <a:tc>
                  <a:txBody>
                    <a:bodyPr/>
                    <a:lstStyle/>
                    <a:p>
                      <a:r>
                        <a:rPr lang="en-US" sz="1600"/>
                        <a:t>Orange</a:t>
                      </a:r>
                    </a:p>
                  </a:txBody>
                  <a:tcPr/>
                </a:tc>
                <a:tc>
                  <a:txBody>
                    <a:bodyPr/>
                    <a:lstStyle/>
                    <a:p>
                      <a:r>
                        <a:rPr lang="en-US" sz="1600" dirty="0"/>
                        <a:t>8</a:t>
                      </a:r>
                    </a:p>
                  </a:txBody>
                  <a:tcPr/>
                </a:tc>
                <a:tc>
                  <a:txBody>
                    <a:bodyPr/>
                    <a:lstStyle/>
                    <a:p>
                      <a:r>
                        <a:rPr lang="en-US" sz="1600" dirty="0"/>
                        <a:t>59</a:t>
                      </a:r>
                    </a:p>
                  </a:txBody>
                  <a:tcPr/>
                </a:tc>
                <a:tc>
                  <a:txBody>
                    <a:bodyPr/>
                    <a:lstStyle/>
                    <a:p>
                      <a:r>
                        <a:rPr lang="en-US" sz="1600" dirty="0"/>
                        <a:t>14%</a:t>
                      </a:r>
                    </a:p>
                  </a:txBody>
                  <a:tcPr/>
                </a:tc>
                <a:extLst>
                  <a:ext uri="{0D108BD9-81ED-4DB2-BD59-A6C34878D82A}">
                    <a16:rowId xmlns:a16="http://schemas.microsoft.com/office/drawing/2014/main" val="3552316061"/>
                  </a:ext>
                </a:extLst>
              </a:tr>
              <a:tr h="0">
                <a:tc>
                  <a:txBody>
                    <a:bodyPr/>
                    <a:lstStyle/>
                    <a:p>
                      <a:r>
                        <a:rPr lang="en-US" sz="1600"/>
                        <a:t>Orleans</a:t>
                      </a:r>
                    </a:p>
                  </a:txBody>
                  <a:tcPr/>
                </a:tc>
                <a:tc>
                  <a:txBody>
                    <a:bodyPr/>
                    <a:lstStyle/>
                    <a:p>
                      <a:r>
                        <a:rPr lang="en-US" sz="1600" dirty="0"/>
                        <a:t>7</a:t>
                      </a:r>
                    </a:p>
                  </a:txBody>
                  <a:tcPr/>
                </a:tc>
                <a:tc>
                  <a:txBody>
                    <a:bodyPr/>
                    <a:lstStyle/>
                    <a:p>
                      <a:r>
                        <a:rPr lang="en-US" sz="1600" dirty="0"/>
                        <a:t>62</a:t>
                      </a:r>
                    </a:p>
                  </a:txBody>
                  <a:tcPr/>
                </a:tc>
                <a:tc>
                  <a:txBody>
                    <a:bodyPr/>
                    <a:lstStyle/>
                    <a:p>
                      <a:r>
                        <a:rPr lang="en-US" sz="1600" dirty="0"/>
                        <a:t>11%</a:t>
                      </a:r>
                    </a:p>
                  </a:txBody>
                  <a:tcPr/>
                </a:tc>
                <a:extLst>
                  <a:ext uri="{0D108BD9-81ED-4DB2-BD59-A6C34878D82A}">
                    <a16:rowId xmlns:a16="http://schemas.microsoft.com/office/drawing/2014/main" val="1896898612"/>
                  </a:ext>
                </a:extLst>
              </a:tr>
              <a:tr h="0">
                <a:tc>
                  <a:txBody>
                    <a:bodyPr/>
                    <a:lstStyle/>
                    <a:p>
                      <a:r>
                        <a:rPr lang="en-US" sz="1600"/>
                        <a:t>Rutland</a:t>
                      </a:r>
                    </a:p>
                  </a:txBody>
                  <a:tcPr/>
                </a:tc>
                <a:tc>
                  <a:txBody>
                    <a:bodyPr/>
                    <a:lstStyle/>
                    <a:p>
                      <a:r>
                        <a:rPr lang="en-US" sz="1600" dirty="0"/>
                        <a:t>16</a:t>
                      </a:r>
                    </a:p>
                  </a:txBody>
                  <a:tcPr/>
                </a:tc>
                <a:tc>
                  <a:txBody>
                    <a:bodyPr/>
                    <a:lstStyle/>
                    <a:p>
                      <a:r>
                        <a:rPr lang="en-US" sz="1600" dirty="0"/>
                        <a:t>106</a:t>
                      </a:r>
                    </a:p>
                  </a:txBody>
                  <a:tcPr/>
                </a:tc>
                <a:tc>
                  <a:txBody>
                    <a:bodyPr/>
                    <a:lstStyle/>
                    <a:p>
                      <a:r>
                        <a:rPr lang="en-US" sz="1600" dirty="0"/>
                        <a:t>15%</a:t>
                      </a:r>
                    </a:p>
                  </a:txBody>
                  <a:tcPr/>
                </a:tc>
                <a:extLst>
                  <a:ext uri="{0D108BD9-81ED-4DB2-BD59-A6C34878D82A}">
                    <a16:rowId xmlns:a16="http://schemas.microsoft.com/office/drawing/2014/main" val="990260257"/>
                  </a:ext>
                </a:extLst>
              </a:tr>
              <a:tr h="0">
                <a:tc>
                  <a:txBody>
                    <a:bodyPr/>
                    <a:lstStyle/>
                    <a:p>
                      <a:r>
                        <a:rPr lang="en-US" sz="1600"/>
                        <a:t>Washington</a:t>
                      </a:r>
                    </a:p>
                  </a:txBody>
                  <a:tcPr/>
                </a:tc>
                <a:tc>
                  <a:txBody>
                    <a:bodyPr/>
                    <a:lstStyle/>
                    <a:p>
                      <a:r>
                        <a:rPr lang="en-US" sz="1600" dirty="0"/>
                        <a:t>14</a:t>
                      </a:r>
                    </a:p>
                  </a:txBody>
                  <a:tcPr/>
                </a:tc>
                <a:tc>
                  <a:txBody>
                    <a:bodyPr/>
                    <a:lstStyle/>
                    <a:p>
                      <a:r>
                        <a:rPr lang="en-US" sz="1600" dirty="0"/>
                        <a:t>100</a:t>
                      </a:r>
                    </a:p>
                  </a:txBody>
                  <a:tcPr/>
                </a:tc>
                <a:tc>
                  <a:txBody>
                    <a:bodyPr/>
                    <a:lstStyle/>
                    <a:p>
                      <a:r>
                        <a:rPr lang="en-US" sz="1600" dirty="0"/>
                        <a:t>14%</a:t>
                      </a:r>
                    </a:p>
                  </a:txBody>
                  <a:tcPr/>
                </a:tc>
                <a:extLst>
                  <a:ext uri="{0D108BD9-81ED-4DB2-BD59-A6C34878D82A}">
                    <a16:rowId xmlns:a16="http://schemas.microsoft.com/office/drawing/2014/main" val="3577405561"/>
                  </a:ext>
                </a:extLst>
              </a:tr>
              <a:tr h="0">
                <a:tc>
                  <a:txBody>
                    <a:bodyPr/>
                    <a:lstStyle/>
                    <a:p>
                      <a:r>
                        <a:rPr lang="en-US" sz="1600"/>
                        <a:t>Windham</a:t>
                      </a:r>
                    </a:p>
                  </a:txBody>
                  <a:tcPr/>
                </a:tc>
                <a:tc>
                  <a:txBody>
                    <a:bodyPr/>
                    <a:lstStyle/>
                    <a:p>
                      <a:r>
                        <a:rPr lang="en-US" sz="1600" dirty="0"/>
                        <a:t>12</a:t>
                      </a:r>
                    </a:p>
                  </a:txBody>
                  <a:tcPr/>
                </a:tc>
                <a:tc>
                  <a:txBody>
                    <a:bodyPr/>
                    <a:lstStyle/>
                    <a:p>
                      <a:r>
                        <a:rPr lang="en-US" sz="1600" dirty="0"/>
                        <a:t>69</a:t>
                      </a:r>
                    </a:p>
                  </a:txBody>
                  <a:tcPr/>
                </a:tc>
                <a:tc>
                  <a:txBody>
                    <a:bodyPr/>
                    <a:lstStyle/>
                    <a:p>
                      <a:r>
                        <a:rPr lang="en-US" sz="1600" dirty="0"/>
                        <a:t>17%</a:t>
                      </a:r>
                    </a:p>
                  </a:txBody>
                  <a:tcPr/>
                </a:tc>
                <a:extLst>
                  <a:ext uri="{0D108BD9-81ED-4DB2-BD59-A6C34878D82A}">
                    <a16:rowId xmlns:a16="http://schemas.microsoft.com/office/drawing/2014/main" val="3797841425"/>
                  </a:ext>
                </a:extLst>
              </a:tr>
              <a:tr h="0">
                <a:tc>
                  <a:txBody>
                    <a:bodyPr/>
                    <a:lstStyle/>
                    <a:p>
                      <a:r>
                        <a:rPr lang="en-US" sz="1600"/>
                        <a:t>Windsor</a:t>
                      </a:r>
                    </a:p>
                  </a:txBody>
                  <a:tcPr/>
                </a:tc>
                <a:tc>
                  <a:txBody>
                    <a:bodyPr/>
                    <a:lstStyle/>
                    <a:p>
                      <a:r>
                        <a:rPr lang="en-US" sz="1600" dirty="0"/>
                        <a:t>12</a:t>
                      </a:r>
                    </a:p>
                  </a:txBody>
                  <a:tcPr/>
                </a:tc>
                <a:tc>
                  <a:txBody>
                    <a:bodyPr/>
                    <a:lstStyle/>
                    <a:p>
                      <a:r>
                        <a:rPr lang="en-US" sz="1600"/>
                        <a:t>105</a:t>
                      </a:r>
                    </a:p>
                  </a:txBody>
                  <a:tcPr/>
                </a:tc>
                <a:tc>
                  <a:txBody>
                    <a:bodyPr/>
                    <a:lstStyle/>
                    <a:p>
                      <a:r>
                        <a:rPr lang="en-US" sz="1600" dirty="0"/>
                        <a:t>11%</a:t>
                      </a:r>
                    </a:p>
                  </a:txBody>
                  <a:tcPr/>
                </a:tc>
                <a:extLst>
                  <a:ext uri="{0D108BD9-81ED-4DB2-BD59-A6C34878D82A}">
                    <a16:rowId xmlns:a16="http://schemas.microsoft.com/office/drawing/2014/main" val="154063451"/>
                  </a:ext>
                </a:extLst>
              </a:tr>
            </a:tbl>
          </a:graphicData>
        </a:graphic>
      </p:graphicFrame>
      <p:sp>
        <p:nvSpPr>
          <p:cNvPr id="5" name="TextBox 4">
            <a:extLst>
              <a:ext uri="{FF2B5EF4-FFF2-40B4-BE49-F238E27FC236}">
                <a16:creationId xmlns:a16="http://schemas.microsoft.com/office/drawing/2014/main" id="{3862EBE0-AEB6-DBF8-81AD-5A4BCE0973B7}"/>
              </a:ext>
            </a:extLst>
          </p:cNvPr>
          <p:cNvSpPr txBox="1"/>
          <p:nvPr/>
        </p:nvSpPr>
        <p:spPr>
          <a:xfrm flipH="1">
            <a:off x="245536" y="5198533"/>
            <a:ext cx="5944640" cy="369332"/>
          </a:xfrm>
          <a:prstGeom prst="rect">
            <a:avLst/>
          </a:prstGeom>
          <a:noFill/>
        </p:spPr>
        <p:txBody>
          <a:bodyPr wrap="square" rtlCol="0">
            <a:spAutoFit/>
          </a:bodyPr>
          <a:lstStyle/>
          <a:p>
            <a:r>
              <a:rPr lang="en-US" i="1" dirty="0"/>
              <a:t>Regulated programs in Vermont as of 12/31/2024</a:t>
            </a:r>
          </a:p>
        </p:txBody>
      </p:sp>
      <p:sp>
        <p:nvSpPr>
          <p:cNvPr id="6" name="TextBox 5">
            <a:extLst>
              <a:ext uri="{FF2B5EF4-FFF2-40B4-BE49-F238E27FC236}">
                <a16:creationId xmlns:a16="http://schemas.microsoft.com/office/drawing/2014/main" id="{DF8C9156-6E33-2EE6-A19B-2E64290D7E2C}"/>
              </a:ext>
            </a:extLst>
          </p:cNvPr>
          <p:cNvSpPr txBox="1"/>
          <p:nvPr/>
        </p:nvSpPr>
        <p:spPr>
          <a:xfrm>
            <a:off x="3369733" y="1693333"/>
            <a:ext cx="739305" cy="369332"/>
          </a:xfrm>
          <a:prstGeom prst="rect">
            <a:avLst/>
          </a:prstGeom>
          <a:noFill/>
        </p:spPr>
        <p:txBody>
          <a:bodyPr wrap="none" rtlCol="0">
            <a:spAutoFit/>
          </a:bodyPr>
          <a:lstStyle/>
          <a:p>
            <a:r>
              <a:rPr lang="en-US" dirty="0"/>
              <a:t>2025</a:t>
            </a:r>
          </a:p>
        </p:txBody>
      </p:sp>
    </p:spTree>
    <p:extLst>
      <p:ext uri="{BB962C8B-B14F-4D97-AF65-F5344CB8AC3E}">
        <p14:creationId xmlns:p14="http://schemas.microsoft.com/office/powerpoint/2010/main" val="136281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3C3D-1F79-3415-CE07-7D7E97576989}"/>
              </a:ext>
            </a:extLst>
          </p:cNvPr>
          <p:cNvSpPr>
            <a:spLocks noGrp="1"/>
          </p:cNvSpPr>
          <p:nvPr>
            <p:ph type="title"/>
          </p:nvPr>
        </p:nvSpPr>
        <p:spPr/>
        <p:txBody>
          <a:bodyPr/>
          <a:lstStyle/>
          <a:p>
            <a:r>
              <a:rPr lang="en-US"/>
              <a:t>Who completed the survey?</a:t>
            </a:r>
          </a:p>
        </p:txBody>
      </p:sp>
      <p:sp>
        <p:nvSpPr>
          <p:cNvPr id="3" name="Content Placeholder 2">
            <a:extLst>
              <a:ext uri="{FF2B5EF4-FFF2-40B4-BE49-F238E27FC236}">
                <a16:creationId xmlns:a16="http://schemas.microsoft.com/office/drawing/2014/main" id="{661C941C-3E5E-D78C-9B81-C3F46B2798D9}"/>
              </a:ext>
            </a:extLst>
          </p:cNvPr>
          <p:cNvSpPr>
            <a:spLocks noGrp="1"/>
          </p:cNvSpPr>
          <p:nvPr>
            <p:ph sz="half" idx="1"/>
          </p:nvPr>
        </p:nvSpPr>
        <p:spPr>
          <a:xfrm>
            <a:off x="480293" y="1715554"/>
            <a:ext cx="5160824" cy="4045166"/>
          </a:xfrm>
        </p:spPr>
        <p:txBody>
          <a:bodyPr>
            <a:noAutofit/>
          </a:bodyPr>
          <a:lstStyle/>
          <a:p>
            <a:r>
              <a:rPr lang="en-US" sz="2400" dirty="0"/>
              <a:t>5% identify as either Asian-American, Black, Hispanic, Native American or 2 or more races</a:t>
            </a:r>
          </a:p>
          <a:p>
            <a:r>
              <a:rPr lang="en-US" sz="2400" dirty="0"/>
              <a:t>1% prefer American Sign Language </a:t>
            </a:r>
          </a:p>
          <a:p>
            <a:r>
              <a:rPr lang="en-US" sz="2400" dirty="0"/>
              <a:t>2% identify as male, 1% non-binary</a:t>
            </a:r>
          </a:p>
          <a:p>
            <a:endParaRPr lang="en-US" sz="2400" dirty="0"/>
          </a:p>
        </p:txBody>
      </p:sp>
      <p:sp>
        <p:nvSpPr>
          <p:cNvPr id="4" name="Content Placeholder 3">
            <a:extLst>
              <a:ext uri="{FF2B5EF4-FFF2-40B4-BE49-F238E27FC236}">
                <a16:creationId xmlns:a16="http://schemas.microsoft.com/office/drawing/2014/main" id="{B77DB363-B1C6-1436-A42E-DC6016DE9282}"/>
              </a:ext>
            </a:extLst>
          </p:cNvPr>
          <p:cNvSpPr>
            <a:spLocks noGrp="1"/>
          </p:cNvSpPr>
          <p:nvPr>
            <p:ph sz="half" idx="2"/>
          </p:nvPr>
        </p:nvSpPr>
        <p:spPr>
          <a:xfrm>
            <a:off x="5839697" y="1707087"/>
            <a:ext cx="5181600" cy="2111734"/>
          </a:xfrm>
        </p:spPr>
        <p:txBody>
          <a:bodyPr>
            <a:normAutofit/>
          </a:bodyPr>
          <a:lstStyle/>
          <a:p>
            <a:r>
              <a:rPr lang="en-US" sz="2400" dirty="0"/>
              <a:t>51% are family child care</a:t>
            </a:r>
          </a:p>
          <a:p>
            <a:r>
              <a:rPr lang="en-US" sz="2400" dirty="0"/>
              <a:t>46% are licensed centers</a:t>
            </a:r>
          </a:p>
          <a:p>
            <a:r>
              <a:rPr lang="en-US" sz="2400" dirty="0"/>
              <a:t>3% are afterschool programs only </a:t>
            </a:r>
          </a:p>
          <a:p>
            <a:endParaRPr lang="en-US" sz="2400" dirty="0"/>
          </a:p>
        </p:txBody>
      </p:sp>
      <p:cxnSp>
        <p:nvCxnSpPr>
          <p:cNvPr id="6" name="Straight Connector 5">
            <a:extLst>
              <a:ext uri="{FF2B5EF4-FFF2-40B4-BE49-F238E27FC236}">
                <a16:creationId xmlns:a16="http://schemas.microsoft.com/office/drawing/2014/main" id="{1BD25615-59C7-5DAA-FA4E-4C5D43631877}"/>
              </a:ext>
            </a:extLst>
          </p:cNvPr>
          <p:cNvCxnSpPr/>
          <p:nvPr/>
        </p:nvCxnSpPr>
        <p:spPr>
          <a:xfrm>
            <a:off x="5641117" y="1557867"/>
            <a:ext cx="0" cy="47836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60D965-DC12-6CB0-2A34-266D100BEC81}"/>
              </a:ext>
            </a:extLst>
          </p:cNvPr>
          <p:cNvSpPr txBox="1"/>
          <p:nvPr/>
        </p:nvSpPr>
        <p:spPr>
          <a:xfrm>
            <a:off x="5839697" y="4552879"/>
            <a:ext cx="4774480" cy="1938992"/>
          </a:xfrm>
          <a:prstGeom prst="rect">
            <a:avLst/>
          </a:prstGeom>
          <a:noFill/>
        </p:spPr>
        <p:txBody>
          <a:bodyPr wrap="square">
            <a:spAutoFit/>
          </a:bodyPr>
          <a:lstStyle/>
          <a:p>
            <a:r>
              <a:rPr lang="en-US" sz="2400" dirty="0">
                <a:latin typeface="Poppins SemiBold" panose="00000700000000000000" pitchFamily="2" charset="0"/>
                <a:cs typeface="Poppins SemiBold" panose="00000700000000000000" pitchFamily="2" charset="0"/>
              </a:rPr>
              <a:t>34% programs surveyed are in Chittenden or Addison county</a:t>
            </a:r>
          </a:p>
          <a:p>
            <a:r>
              <a:rPr lang="en-US" sz="2400" dirty="0">
                <a:latin typeface="Poppins SemiBold" panose="00000700000000000000" pitchFamily="2" charset="0"/>
                <a:cs typeface="Poppins SemiBold" panose="00000700000000000000" pitchFamily="2" charset="0"/>
              </a:rPr>
              <a:t>71% own their building or home</a:t>
            </a:r>
          </a:p>
        </p:txBody>
      </p:sp>
      <p:sp>
        <p:nvSpPr>
          <p:cNvPr id="10" name="TextBox 9">
            <a:extLst>
              <a:ext uri="{FF2B5EF4-FFF2-40B4-BE49-F238E27FC236}">
                <a16:creationId xmlns:a16="http://schemas.microsoft.com/office/drawing/2014/main" id="{9499117E-8154-F8CC-DD51-27E1F650E1E4}"/>
              </a:ext>
            </a:extLst>
          </p:cNvPr>
          <p:cNvSpPr txBox="1"/>
          <p:nvPr/>
        </p:nvSpPr>
        <p:spPr>
          <a:xfrm>
            <a:off x="5783558" y="3352550"/>
            <a:ext cx="5409328" cy="1200329"/>
          </a:xfrm>
          <a:prstGeom prst="rect">
            <a:avLst/>
          </a:prstGeom>
          <a:noFill/>
        </p:spPr>
        <p:txBody>
          <a:bodyPr wrap="square">
            <a:spAutoFit/>
          </a:bodyPr>
          <a:lstStyle/>
          <a:p>
            <a:r>
              <a:rPr lang="en-US" sz="2400" dirty="0">
                <a:latin typeface="Poppins SemiBold" panose="00000700000000000000" pitchFamily="2" charset="0"/>
                <a:cs typeface="Poppins SemiBold" panose="00000700000000000000" pitchFamily="2" charset="0"/>
              </a:rPr>
              <a:t>25% have been in business 31+ years</a:t>
            </a:r>
          </a:p>
          <a:p>
            <a:r>
              <a:rPr lang="en-US" sz="2400" dirty="0">
                <a:latin typeface="Poppins SemiBold" panose="00000700000000000000" pitchFamily="2" charset="0"/>
                <a:cs typeface="Poppins SemiBold" panose="00000700000000000000" pitchFamily="2" charset="0"/>
              </a:rPr>
              <a:t>21% opened in the past 5 years </a:t>
            </a:r>
          </a:p>
        </p:txBody>
      </p:sp>
    </p:spTree>
    <p:extLst>
      <p:ext uri="{BB962C8B-B14F-4D97-AF65-F5344CB8AC3E}">
        <p14:creationId xmlns:p14="http://schemas.microsoft.com/office/powerpoint/2010/main" val="357792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FA18-4D97-1C31-6204-3DD0C063B761}"/>
              </a:ext>
            </a:extLst>
          </p:cNvPr>
          <p:cNvSpPr>
            <a:spLocks noGrp="1"/>
          </p:cNvSpPr>
          <p:nvPr>
            <p:ph type="title"/>
          </p:nvPr>
        </p:nvSpPr>
        <p:spPr/>
        <p:txBody>
          <a:bodyPr/>
          <a:lstStyle/>
          <a:p>
            <a:r>
              <a:rPr lang="en-US" dirty="0"/>
              <a:t>The percent reporting stable enrollment for the previous years continues to increase</a:t>
            </a:r>
          </a:p>
        </p:txBody>
      </p:sp>
      <p:graphicFrame>
        <p:nvGraphicFramePr>
          <p:cNvPr id="9" name="Content Placeholder 8">
            <a:extLst>
              <a:ext uri="{FF2B5EF4-FFF2-40B4-BE49-F238E27FC236}">
                <a16:creationId xmlns:a16="http://schemas.microsoft.com/office/drawing/2014/main" id="{A44E37F5-4653-52A1-971D-7ACFA3A5362B}"/>
              </a:ext>
            </a:extLst>
          </p:cNvPr>
          <p:cNvGraphicFramePr>
            <a:graphicFrameLocks noGrp="1"/>
          </p:cNvGraphicFramePr>
          <p:nvPr>
            <p:ph idx="1"/>
            <p:extLst>
              <p:ext uri="{D42A27DB-BD31-4B8C-83A1-F6EECF244321}">
                <p14:modId xmlns:p14="http://schemas.microsoft.com/office/powerpoint/2010/main" val="40907208"/>
              </p:ext>
            </p:extLst>
          </p:nvPr>
        </p:nvGraphicFramePr>
        <p:xfrm>
          <a:off x="481013" y="1801813"/>
          <a:ext cx="10872787" cy="27701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8CF01AA-8CD9-E519-E874-40632D418D4C}"/>
              </a:ext>
            </a:extLst>
          </p:cNvPr>
          <p:cNvSpPr txBox="1"/>
          <p:nvPr/>
        </p:nvSpPr>
        <p:spPr>
          <a:xfrm>
            <a:off x="4572000" y="5164744"/>
            <a:ext cx="5394425" cy="369332"/>
          </a:xfrm>
          <a:prstGeom prst="rect">
            <a:avLst/>
          </a:prstGeom>
          <a:noFill/>
        </p:spPr>
        <p:txBody>
          <a:bodyPr wrap="none" rtlCol="0">
            <a:spAutoFit/>
          </a:bodyPr>
          <a:lstStyle/>
          <a:p>
            <a:r>
              <a:rPr lang="en-US" dirty="0"/>
              <a:t>Reported open spaces, average per program</a:t>
            </a:r>
          </a:p>
        </p:txBody>
      </p:sp>
      <p:graphicFrame>
        <p:nvGraphicFramePr>
          <p:cNvPr id="3" name="Table 2">
            <a:extLst>
              <a:ext uri="{FF2B5EF4-FFF2-40B4-BE49-F238E27FC236}">
                <a16:creationId xmlns:a16="http://schemas.microsoft.com/office/drawing/2014/main" id="{55E548AE-6C0B-8B15-FD4E-F8AF7F8C7396}"/>
              </a:ext>
            </a:extLst>
          </p:cNvPr>
          <p:cNvGraphicFramePr>
            <a:graphicFrameLocks noGrp="1"/>
          </p:cNvGraphicFramePr>
          <p:nvPr>
            <p:extLst>
              <p:ext uri="{D42A27DB-BD31-4B8C-83A1-F6EECF244321}">
                <p14:modId xmlns:p14="http://schemas.microsoft.com/office/powerpoint/2010/main" val="671614348"/>
              </p:ext>
            </p:extLst>
          </p:nvPr>
        </p:nvGraphicFramePr>
        <p:xfrm>
          <a:off x="3876297" y="5534076"/>
          <a:ext cx="7130132" cy="741680"/>
        </p:xfrm>
        <a:graphic>
          <a:graphicData uri="http://schemas.openxmlformats.org/drawingml/2006/table">
            <a:tbl>
              <a:tblPr firstRow="1" bandRow="1">
                <a:tableStyleId>{5C22544A-7EE6-4342-B048-85BDC9FD1C3A}</a:tableStyleId>
              </a:tblPr>
              <a:tblGrid>
                <a:gridCol w="1782533">
                  <a:extLst>
                    <a:ext uri="{9D8B030D-6E8A-4147-A177-3AD203B41FA5}">
                      <a16:colId xmlns:a16="http://schemas.microsoft.com/office/drawing/2014/main" val="1044649524"/>
                    </a:ext>
                  </a:extLst>
                </a:gridCol>
                <a:gridCol w="1782533">
                  <a:extLst>
                    <a:ext uri="{9D8B030D-6E8A-4147-A177-3AD203B41FA5}">
                      <a16:colId xmlns:a16="http://schemas.microsoft.com/office/drawing/2014/main" val="394793864"/>
                    </a:ext>
                  </a:extLst>
                </a:gridCol>
                <a:gridCol w="1782533">
                  <a:extLst>
                    <a:ext uri="{9D8B030D-6E8A-4147-A177-3AD203B41FA5}">
                      <a16:colId xmlns:a16="http://schemas.microsoft.com/office/drawing/2014/main" val="2956489155"/>
                    </a:ext>
                  </a:extLst>
                </a:gridCol>
                <a:gridCol w="1782533">
                  <a:extLst>
                    <a:ext uri="{9D8B030D-6E8A-4147-A177-3AD203B41FA5}">
                      <a16:colId xmlns:a16="http://schemas.microsoft.com/office/drawing/2014/main" val="1171437306"/>
                    </a:ext>
                  </a:extLst>
                </a:gridCol>
              </a:tblGrid>
              <a:tr h="370840">
                <a:tc>
                  <a:txBody>
                    <a:bodyPr/>
                    <a:lstStyle/>
                    <a:p>
                      <a:r>
                        <a:rPr lang="en-US" dirty="0"/>
                        <a:t>Infant</a:t>
                      </a:r>
                    </a:p>
                  </a:txBody>
                  <a:tcPr/>
                </a:tc>
                <a:tc>
                  <a:txBody>
                    <a:bodyPr/>
                    <a:lstStyle/>
                    <a:p>
                      <a:r>
                        <a:rPr lang="en-US" dirty="0"/>
                        <a:t>Toddler</a:t>
                      </a:r>
                    </a:p>
                  </a:txBody>
                  <a:tcPr/>
                </a:tc>
                <a:tc>
                  <a:txBody>
                    <a:bodyPr/>
                    <a:lstStyle/>
                    <a:p>
                      <a:r>
                        <a:rPr lang="en-US" dirty="0"/>
                        <a:t>Preschool</a:t>
                      </a:r>
                    </a:p>
                  </a:txBody>
                  <a:tcPr/>
                </a:tc>
                <a:tc>
                  <a:txBody>
                    <a:bodyPr/>
                    <a:lstStyle/>
                    <a:p>
                      <a:r>
                        <a:rPr lang="en-US" dirty="0"/>
                        <a:t>School Age</a:t>
                      </a:r>
                    </a:p>
                  </a:txBody>
                  <a:tcPr/>
                </a:tc>
                <a:extLst>
                  <a:ext uri="{0D108BD9-81ED-4DB2-BD59-A6C34878D82A}">
                    <a16:rowId xmlns:a16="http://schemas.microsoft.com/office/drawing/2014/main" val="1001829500"/>
                  </a:ext>
                </a:extLst>
              </a:tr>
              <a:tr h="370840">
                <a:tc>
                  <a:txBody>
                    <a:bodyPr/>
                    <a:lstStyle/>
                    <a:p>
                      <a:r>
                        <a:rPr lang="en-US" dirty="0"/>
                        <a:t>0.19</a:t>
                      </a:r>
                    </a:p>
                  </a:txBody>
                  <a:tcPr/>
                </a:tc>
                <a:tc>
                  <a:txBody>
                    <a:bodyPr/>
                    <a:lstStyle/>
                    <a:p>
                      <a:r>
                        <a:rPr lang="en-US" dirty="0"/>
                        <a:t>0.29</a:t>
                      </a:r>
                    </a:p>
                  </a:txBody>
                  <a:tcPr/>
                </a:tc>
                <a:tc>
                  <a:txBody>
                    <a:bodyPr/>
                    <a:lstStyle/>
                    <a:p>
                      <a:r>
                        <a:rPr lang="en-US" dirty="0"/>
                        <a:t>0.71</a:t>
                      </a:r>
                    </a:p>
                  </a:txBody>
                  <a:tcPr/>
                </a:tc>
                <a:tc>
                  <a:txBody>
                    <a:bodyPr/>
                    <a:lstStyle/>
                    <a:p>
                      <a:r>
                        <a:rPr lang="en-US" dirty="0"/>
                        <a:t>0.90</a:t>
                      </a:r>
                    </a:p>
                  </a:txBody>
                  <a:tcPr/>
                </a:tc>
                <a:extLst>
                  <a:ext uri="{0D108BD9-81ED-4DB2-BD59-A6C34878D82A}">
                    <a16:rowId xmlns:a16="http://schemas.microsoft.com/office/drawing/2014/main" val="3846014638"/>
                  </a:ext>
                </a:extLst>
              </a:tr>
            </a:tbl>
          </a:graphicData>
        </a:graphic>
      </p:graphicFrame>
    </p:spTree>
    <p:extLst>
      <p:ext uri="{BB962C8B-B14F-4D97-AF65-F5344CB8AC3E}">
        <p14:creationId xmlns:p14="http://schemas.microsoft.com/office/powerpoint/2010/main" val="125305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5DB3-DDAE-0307-B1F3-375ED822A489}"/>
              </a:ext>
            </a:extLst>
          </p:cNvPr>
          <p:cNvSpPr>
            <a:spLocks noGrp="1"/>
          </p:cNvSpPr>
          <p:nvPr>
            <p:ph type="title"/>
          </p:nvPr>
        </p:nvSpPr>
        <p:spPr/>
        <p:txBody>
          <a:bodyPr>
            <a:normAutofit fontScale="90000"/>
          </a:bodyPr>
          <a:lstStyle/>
          <a:p>
            <a:r>
              <a:rPr lang="en-US" dirty="0"/>
              <a:t>Enrollment varies by program type, but few openings in any setting</a:t>
            </a:r>
            <a:br>
              <a:rPr lang="en-US" dirty="0"/>
            </a:br>
            <a:endParaRPr lang="en-US" dirty="0"/>
          </a:p>
        </p:txBody>
      </p:sp>
      <p:graphicFrame>
        <p:nvGraphicFramePr>
          <p:cNvPr id="6" name="Content Placeholder 5">
            <a:extLst>
              <a:ext uri="{FF2B5EF4-FFF2-40B4-BE49-F238E27FC236}">
                <a16:creationId xmlns:a16="http://schemas.microsoft.com/office/drawing/2014/main" id="{D6B463F3-45D4-2A02-9604-77DA18A314E0}"/>
              </a:ext>
            </a:extLst>
          </p:cNvPr>
          <p:cNvGraphicFramePr>
            <a:graphicFrameLocks noGrp="1"/>
          </p:cNvGraphicFramePr>
          <p:nvPr>
            <p:ph idx="1"/>
            <p:extLst>
              <p:ext uri="{D42A27DB-BD31-4B8C-83A1-F6EECF244321}">
                <p14:modId xmlns:p14="http://schemas.microsoft.com/office/powerpoint/2010/main" val="1592736811"/>
              </p:ext>
            </p:extLst>
          </p:nvPr>
        </p:nvGraphicFramePr>
        <p:xfrm>
          <a:off x="529258" y="1424741"/>
          <a:ext cx="11182451" cy="2977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5">
            <a:extLst>
              <a:ext uri="{FF2B5EF4-FFF2-40B4-BE49-F238E27FC236}">
                <a16:creationId xmlns:a16="http://schemas.microsoft.com/office/drawing/2014/main" id="{6B2473B4-1B82-E824-FDA9-8782F7FB20FF}"/>
              </a:ext>
            </a:extLst>
          </p:cNvPr>
          <p:cNvGraphicFramePr>
            <a:graphicFrameLocks/>
          </p:cNvGraphicFramePr>
          <p:nvPr>
            <p:extLst>
              <p:ext uri="{D42A27DB-BD31-4B8C-83A1-F6EECF244321}">
                <p14:modId xmlns:p14="http://schemas.microsoft.com/office/powerpoint/2010/main" val="44621576"/>
              </p:ext>
            </p:extLst>
          </p:nvPr>
        </p:nvGraphicFramePr>
        <p:xfrm>
          <a:off x="529258" y="3922469"/>
          <a:ext cx="11182451" cy="2853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817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DC43-C564-3489-D460-C377B9F1CFCC}"/>
              </a:ext>
            </a:extLst>
          </p:cNvPr>
          <p:cNvSpPr>
            <a:spLocks noGrp="1"/>
          </p:cNvSpPr>
          <p:nvPr>
            <p:ph type="title"/>
          </p:nvPr>
        </p:nvSpPr>
        <p:spPr/>
        <p:txBody>
          <a:bodyPr>
            <a:normAutofit/>
          </a:bodyPr>
          <a:lstStyle/>
          <a:p>
            <a:r>
              <a:rPr lang="en-US" dirty="0"/>
              <a:t>Business sustainability and plans to stay in business</a:t>
            </a:r>
          </a:p>
        </p:txBody>
      </p:sp>
      <p:graphicFrame>
        <p:nvGraphicFramePr>
          <p:cNvPr id="8" name="Chart Placeholder">
            <a:extLst>
              <a:ext uri="{FF2B5EF4-FFF2-40B4-BE49-F238E27FC236}">
                <a16:creationId xmlns:a16="http://schemas.microsoft.com/office/drawing/2014/main" id="{01320298-96B0-3DE5-EEC2-29096EAAFD21}"/>
              </a:ext>
            </a:extLst>
          </p:cNvPr>
          <p:cNvGraphicFramePr>
            <a:graphicFrameLocks noGrp="1"/>
          </p:cNvGraphicFramePr>
          <p:nvPr>
            <p:ph sz="half" idx="1"/>
            <p:extLst>
              <p:ext uri="{D42A27DB-BD31-4B8C-83A1-F6EECF244321}">
                <p14:modId xmlns:p14="http://schemas.microsoft.com/office/powerpoint/2010/main" val="3051532877"/>
              </p:ext>
            </p:extLst>
          </p:nvPr>
        </p:nvGraphicFramePr>
        <p:xfrm>
          <a:off x="566737" y="1909948"/>
          <a:ext cx="10929937" cy="4737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994937F-8FDA-7400-1CD0-97B8B9BCECAF}"/>
              </a:ext>
            </a:extLst>
          </p:cNvPr>
          <p:cNvGraphicFramePr/>
          <p:nvPr>
            <p:extLst>
              <p:ext uri="{D42A27DB-BD31-4B8C-83A1-F6EECF244321}">
                <p14:modId xmlns:p14="http://schemas.microsoft.com/office/powerpoint/2010/main" val="73281760"/>
              </p:ext>
            </p:extLst>
          </p:nvPr>
        </p:nvGraphicFramePr>
        <p:xfrm>
          <a:off x="5424755" y="1233389"/>
          <a:ext cx="6536688" cy="34516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16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3BF-F4BD-23F0-791E-36FBB19C6617}"/>
              </a:ext>
            </a:extLst>
          </p:cNvPr>
          <p:cNvSpPr>
            <a:spLocks noGrp="1"/>
          </p:cNvSpPr>
          <p:nvPr>
            <p:ph type="title"/>
          </p:nvPr>
        </p:nvSpPr>
        <p:spPr/>
        <p:txBody>
          <a:bodyPr/>
          <a:lstStyle/>
          <a:p>
            <a:r>
              <a:rPr lang="en-US" dirty="0"/>
              <a:t>Hiring is still difficult, but continues to get easier (or be less needed)</a:t>
            </a:r>
          </a:p>
        </p:txBody>
      </p:sp>
      <p:graphicFrame>
        <p:nvGraphicFramePr>
          <p:cNvPr id="6" name="Content Placeholder 5">
            <a:extLst>
              <a:ext uri="{FF2B5EF4-FFF2-40B4-BE49-F238E27FC236}">
                <a16:creationId xmlns:a16="http://schemas.microsoft.com/office/drawing/2014/main" id="{DAFF46FF-C666-A1C3-B252-DD1F57B6B5CC}"/>
              </a:ext>
            </a:extLst>
          </p:cNvPr>
          <p:cNvGraphicFramePr>
            <a:graphicFrameLocks noGrp="1"/>
          </p:cNvGraphicFramePr>
          <p:nvPr>
            <p:ph idx="1"/>
            <p:extLst>
              <p:ext uri="{D42A27DB-BD31-4B8C-83A1-F6EECF244321}">
                <p14:modId xmlns:p14="http://schemas.microsoft.com/office/powerpoint/2010/main" val="1343123992"/>
              </p:ext>
            </p:extLst>
          </p:nvPr>
        </p:nvGraphicFramePr>
        <p:xfrm>
          <a:off x="481013" y="1801813"/>
          <a:ext cx="10872787" cy="435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4">
            <a:extLst>
              <a:ext uri="{FF2B5EF4-FFF2-40B4-BE49-F238E27FC236}">
                <a16:creationId xmlns:a16="http://schemas.microsoft.com/office/drawing/2014/main" id="{36824859-D873-5F40-DB91-9FB331FA4C85}"/>
              </a:ext>
            </a:extLst>
          </p:cNvPr>
          <p:cNvGraphicFramePr>
            <a:graphicFrameLocks/>
          </p:cNvGraphicFramePr>
          <p:nvPr>
            <p:extLst>
              <p:ext uri="{D42A27DB-BD31-4B8C-83A1-F6EECF244321}">
                <p14:modId xmlns:p14="http://schemas.microsoft.com/office/powerpoint/2010/main" val="1088707223"/>
              </p:ext>
            </p:extLst>
          </p:nvPr>
        </p:nvGraphicFramePr>
        <p:xfrm>
          <a:off x="7298269" y="1801813"/>
          <a:ext cx="4569680" cy="1314418"/>
        </p:xfrm>
        <a:graphic>
          <a:graphicData uri="http://schemas.openxmlformats.org/drawingml/2006/table">
            <a:tbl>
              <a:tblPr firstRow="1" firstCol="1" bandRow="1">
                <a:tableStyleId>{5C22544A-7EE6-4342-B048-85BDC9FD1C3A}</a:tableStyleId>
              </a:tblPr>
              <a:tblGrid>
                <a:gridCol w="1522900">
                  <a:extLst>
                    <a:ext uri="{9D8B030D-6E8A-4147-A177-3AD203B41FA5}">
                      <a16:colId xmlns:a16="http://schemas.microsoft.com/office/drawing/2014/main" val="3193357383"/>
                    </a:ext>
                  </a:extLst>
                </a:gridCol>
                <a:gridCol w="1523390">
                  <a:extLst>
                    <a:ext uri="{9D8B030D-6E8A-4147-A177-3AD203B41FA5}">
                      <a16:colId xmlns:a16="http://schemas.microsoft.com/office/drawing/2014/main" val="696598632"/>
                    </a:ext>
                  </a:extLst>
                </a:gridCol>
                <a:gridCol w="1523390">
                  <a:extLst>
                    <a:ext uri="{9D8B030D-6E8A-4147-A177-3AD203B41FA5}">
                      <a16:colId xmlns:a16="http://schemas.microsoft.com/office/drawing/2014/main" val="1437818023"/>
                    </a:ext>
                  </a:extLst>
                </a:gridCol>
              </a:tblGrid>
              <a:tr h="417687">
                <a:tc>
                  <a:txBody>
                    <a:bodyPr/>
                    <a:lstStyle/>
                    <a:p>
                      <a:pPr marL="0" marR="0">
                        <a:lnSpc>
                          <a:spcPct val="115000"/>
                        </a:lnSpc>
                        <a:spcAft>
                          <a:spcPts val="800"/>
                        </a:spcAft>
                        <a:buNone/>
                      </a:pPr>
                      <a:r>
                        <a:rPr lang="en-US" sz="1400" kern="100">
                          <a:effectLst/>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a:effectLst/>
                        </a:rPr>
                        <a:t>Teacher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dirty="0">
                          <a:effectLst/>
                        </a:rPr>
                        <a:t>Assistant Teacher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extLst>
                  <a:ext uri="{0D108BD9-81ED-4DB2-BD59-A6C34878D82A}">
                    <a16:rowId xmlns:a16="http://schemas.microsoft.com/office/drawing/2014/main" val="2571794222"/>
                  </a:ext>
                </a:extLst>
              </a:tr>
              <a:tr h="417687">
                <a:tc>
                  <a:txBody>
                    <a:bodyPr/>
                    <a:lstStyle/>
                    <a:p>
                      <a:pPr marL="0" marR="0">
                        <a:lnSpc>
                          <a:spcPct val="115000"/>
                        </a:lnSpc>
                        <a:spcAft>
                          <a:spcPts val="800"/>
                        </a:spcAft>
                        <a:buNone/>
                      </a:pPr>
                      <a:r>
                        <a:rPr lang="en-US" sz="1400" kern="100" dirty="0">
                          <a:effectLst/>
                        </a:rPr>
                        <a:t>Highest Wage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a:effectLst/>
                        </a:rPr>
                        <a:t>$24.94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dirty="0">
                          <a:effectLst/>
                        </a:rPr>
                        <a:t>$20.05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extLst>
                  <a:ext uri="{0D108BD9-81ED-4DB2-BD59-A6C34878D82A}">
                    <a16:rowId xmlns:a16="http://schemas.microsoft.com/office/drawing/2014/main" val="427457099"/>
                  </a:ext>
                </a:extLst>
              </a:tr>
              <a:tr h="417687">
                <a:tc>
                  <a:txBody>
                    <a:bodyPr/>
                    <a:lstStyle/>
                    <a:p>
                      <a:pPr marL="0" marR="0">
                        <a:lnSpc>
                          <a:spcPct val="115000"/>
                        </a:lnSpc>
                        <a:spcAft>
                          <a:spcPts val="800"/>
                        </a:spcAft>
                        <a:buNone/>
                      </a:pPr>
                      <a:r>
                        <a:rPr lang="en-US" sz="1400" kern="100" dirty="0">
                          <a:effectLst/>
                        </a:rPr>
                        <a:t>Lowest Wage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a:effectLst/>
                        </a:rPr>
                        <a:t>$20.27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tc>
                  <a:txBody>
                    <a:bodyPr/>
                    <a:lstStyle/>
                    <a:p>
                      <a:pPr marL="0" marR="0">
                        <a:lnSpc>
                          <a:spcPct val="115000"/>
                        </a:lnSpc>
                        <a:spcAft>
                          <a:spcPts val="800"/>
                        </a:spcAft>
                        <a:buNone/>
                      </a:pPr>
                      <a:r>
                        <a:rPr lang="en-US" sz="1400" kern="100" dirty="0">
                          <a:effectLst/>
                        </a:rPr>
                        <a:t>$17.84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595" marR="59595" marT="0" marB="0"/>
                </a:tc>
                <a:extLst>
                  <a:ext uri="{0D108BD9-81ED-4DB2-BD59-A6C34878D82A}">
                    <a16:rowId xmlns:a16="http://schemas.microsoft.com/office/drawing/2014/main" val="4094700456"/>
                  </a:ext>
                </a:extLst>
              </a:tr>
            </a:tbl>
          </a:graphicData>
        </a:graphic>
      </p:graphicFrame>
      <p:sp>
        <p:nvSpPr>
          <p:cNvPr id="4" name="TextBox 3">
            <a:extLst>
              <a:ext uri="{FF2B5EF4-FFF2-40B4-BE49-F238E27FC236}">
                <a16:creationId xmlns:a16="http://schemas.microsoft.com/office/drawing/2014/main" id="{46E20368-DB31-35A5-F8C3-E2C08510DC79}"/>
              </a:ext>
            </a:extLst>
          </p:cNvPr>
          <p:cNvSpPr txBox="1"/>
          <p:nvPr/>
        </p:nvSpPr>
        <p:spPr>
          <a:xfrm>
            <a:off x="8551191" y="1463259"/>
            <a:ext cx="162395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Average Wages</a:t>
            </a:r>
            <a:endParaRPr kumimoji="0" lang="en-US" altLang="en-US" sz="1000" b="0" i="0" u="none" strike="noStrike" cap="none" normalizeH="0" baseline="0" dirty="0">
              <a:ln>
                <a:noFill/>
              </a:ln>
              <a:solidFill>
                <a:schemeClr val="tx1"/>
              </a:solidFill>
              <a:effectLst/>
            </a:endParaRPr>
          </a:p>
        </p:txBody>
      </p:sp>
      <p:sp>
        <p:nvSpPr>
          <p:cNvPr id="5" name="Content Placeholder 3">
            <a:extLst>
              <a:ext uri="{FF2B5EF4-FFF2-40B4-BE49-F238E27FC236}">
                <a16:creationId xmlns:a16="http://schemas.microsoft.com/office/drawing/2014/main" id="{FCA9A462-05EF-0118-C35E-9326CD1334CD}"/>
              </a:ext>
            </a:extLst>
          </p:cNvPr>
          <p:cNvSpPr txBox="1">
            <a:spLocks/>
          </p:cNvSpPr>
          <p:nvPr/>
        </p:nvSpPr>
        <p:spPr>
          <a:xfrm>
            <a:off x="7317520" y="3100282"/>
            <a:ext cx="4550430" cy="1398182"/>
          </a:xfrm>
          <a:prstGeom prst="rect">
            <a:avLst/>
          </a:prstGeom>
          <a:solidFill>
            <a:schemeClr val="bg1"/>
          </a:solidFill>
          <a:ln w="3810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dirty="0">
                <a:latin typeface="Aptos" panose="020B0004020202020204" pitchFamily="34" charset="0"/>
                <a:ea typeface="Aptos" panose="020B0004020202020204" pitchFamily="34" charset="0"/>
                <a:cs typeface="Times New Roman" panose="02020603050405020304" pitchFamily="18" charset="0"/>
              </a:rPr>
              <a:t>About half of child care employers offered health insurance (48%) and/or contributions to retirement (52%)</a:t>
            </a:r>
          </a:p>
          <a:p>
            <a:pPr marL="0" indent="0" eaLnBrk="0" fontAlgn="base" hangingPunct="0">
              <a:lnSpc>
                <a:spcPct val="100000"/>
              </a:lnSpc>
              <a:spcBef>
                <a:spcPct val="0"/>
              </a:spcBef>
              <a:spcAft>
                <a:spcPct val="0"/>
              </a:spcAft>
              <a:buNone/>
            </a:pPr>
            <a:r>
              <a:rPr lang="en-US" altLang="en-US" sz="1600" dirty="0">
                <a:latin typeface="Aptos" panose="020B0004020202020204" pitchFamily="34" charset="0"/>
                <a:ea typeface="Aptos" panose="020B0004020202020204" pitchFamily="34" charset="0"/>
                <a:cs typeface="Times New Roman" panose="02020603050405020304" pitchFamily="18" charset="0"/>
              </a:rPr>
              <a:t>Three-quarters offered a child care discount to employees (76%). </a:t>
            </a:r>
            <a:endParaRPr lang="en-US" altLang="en-US" sz="2400" dirty="0">
              <a:latin typeface="Arial" panose="020B0604020202020204" pitchFamily="34" charset="0"/>
            </a:endParaRPr>
          </a:p>
          <a:p>
            <a:pPr marL="0" indent="0">
              <a:buNone/>
            </a:pPr>
            <a:endParaRPr lang="en-US" sz="1600" dirty="0"/>
          </a:p>
        </p:txBody>
      </p:sp>
    </p:spTree>
    <p:extLst>
      <p:ext uri="{BB962C8B-B14F-4D97-AF65-F5344CB8AC3E}">
        <p14:creationId xmlns:p14="http://schemas.microsoft.com/office/powerpoint/2010/main" val="426211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77" y="2285288"/>
            <a:ext cx="5411057" cy="2287424"/>
          </a:xfrm>
        </p:spPr>
        <p:txBody>
          <a:bodyPr>
            <a:noAutofit/>
          </a:bodyPr>
          <a:lstStyle/>
          <a:p>
            <a:pPr algn="ctr"/>
            <a:r>
              <a:rPr lang="en-US" sz="3600" dirty="0">
                <a:latin typeface="Poppins SemiBold" panose="00000700000000000000" pitchFamily="2" charset="0"/>
                <a:cs typeface="Poppins SemiBold" panose="00000700000000000000" pitchFamily="2" charset="0"/>
              </a:rPr>
              <a:t>What does First Children’s Finance do?</a:t>
            </a:r>
          </a:p>
        </p:txBody>
      </p:sp>
      <p:pic>
        <p:nvPicPr>
          <p:cNvPr id="5" name="Picture 5" descr="Diagram&#10;&#10;Description automatically generated">
            <a:extLst>
              <a:ext uri="{FF2B5EF4-FFF2-40B4-BE49-F238E27FC236}">
                <a16:creationId xmlns:a16="http://schemas.microsoft.com/office/drawing/2014/main" id="{3E80C5C6-8527-5055-F3F5-B7750E834555}"/>
              </a:ext>
            </a:extLst>
          </p:cNvPr>
          <p:cNvPicPr>
            <a:picLocks noChangeAspect="1"/>
          </p:cNvPicPr>
          <p:nvPr/>
        </p:nvPicPr>
        <p:blipFill>
          <a:blip r:embed="rId3"/>
          <a:stretch>
            <a:fillRect/>
          </a:stretch>
        </p:blipFill>
        <p:spPr>
          <a:xfrm>
            <a:off x="5247168" y="579219"/>
            <a:ext cx="6322826" cy="5859049"/>
          </a:xfrm>
          <a:prstGeom prst="rect">
            <a:avLst/>
          </a:prstGeom>
        </p:spPr>
      </p:pic>
    </p:spTree>
    <p:extLst>
      <p:ext uri="{BB962C8B-B14F-4D97-AF65-F5344CB8AC3E}">
        <p14:creationId xmlns:p14="http://schemas.microsoft.com/office/powerpoint/2010/main" val="166217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223B-1648-5951-8FDC-A5B4FBF87E2F}"/>
              </a:ext>
            </a:extLst>
          </p:cNvPr>
          <p:cNvSpPr>
            <a:spLocks noGrp="1"/>
          </p:cNvSpPr>
          <p:nvPr>
            <p:ph type="title"/>
          </p:nvPr>
        </p:nvSpPr>
        <p:spPr/>
        <p:txBody>
          <a:bodyPr>
            <a:normAutofit fontScale="90000"/>
          </a:bodyPr>
          <a:lstStyle/>
          <a:p>
            <a:r>
              <a:rPr lang="en-US" dirty="0"/>
              <a:t>Many child care businesses experienced significant increases in operating costs in 2024</a:t>
            </a:r>
          </a:p>
        </p:txBody>
      </p:sp>
      <p:graphicFrame>
        <p:nvGraphicFramePr>
          <p:cNvPr id="6" name="Content Placeholder 5">
            <a:extLst>
              <a:ext uri="{FF2B5EF4-FFF2-40B4-BE49-F238E27FC236}">
                <a16:creationId xmlns:a16="http://schemas.microsoft.com/office/drawing/2014/main" id="{01957CB6-9EBC-7515-C6E8-600EDADE7AB1}"/>
              </a:ext>
            </a:extLst>
          </p:cNvPr>
          <p:cNvGraphicFramePr>
            <a:graphicFrameLocks noGrp="1"/>
          </p:cNvGraphicFramePr>
          <p:nvPr>
            <p:ph idx="1"/>
            <p:extLst>
              <p:ext uri="{D42A27DB-BD31-4B8C-83A1-F6EECF244321}">
                <p14:modId xmlns:p14="http://schemas.microsoft.com/office/powerpoint/2010/main" val="3785871789"/>
              </p:ext>
            </p:extLst>
          </p:nvPr>
        </p:nvGraphicFramePr>
        <p:xfrm>
          <a:off x="659606" y="1549179"/>
          <a:ext cx="10872787" cy="5458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6">
            <a:extLst>
              <a:ext uri="{FF2B5EF4-FFF2-40B4-BE49-F238E27FC236}">
                <a16:creationId xmlns:a16="http://schemas.microsoft.com/office/drawing/2014/main" id="{5E07D181-6018-F8DE-10FC-3F6988B89736}"/>
              </a:ext>
            </a:extLst>
          </p:cNvPr>
          <p:cNvGraphicFramePr>
            <a:graphicFrameLocks/>
          </p:cNvGraphicFramePr>
          <p:nvPr>
            <p:extLst>
              <p:ext uri="{D42A27DB-BD31-4B8C-83A1-F6EECF244321}">
                <p14:modId xmlns:p14="http://schemas.microsoft.com/office/powerpoint/2010/main" val="3660671297"/>
              </p:ext>
            </p:extLst>
          </p:nvPr>
        </p:nvGraphicFramePr>
        <p:xfrm>
          <a:off x="6613451" y="2123338"/>
          <a:ext cx="5783954" cy="326737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8C7C438-4CB6-654A-2660-EABA83BCF4C7}"/>
              </a:ext>
            </a:extLst>
          </p:cNvPr>
          <p:cNvSpPr txBox="1"/>
          <p:nvPr/>
        </p:nvSpPr>
        <p:spPr>
          <a:xfrm>
            <a:off x="9737123" y="5390708"/>
            <a:ext cx="2077974" cy="1169551"/>
          </a:xfrm>
          <a:prstGeom prst="rect">
            <a:avLst/>
          </a:prstGeom>
          <a:solidFill>
            <a:schemeClr val="accent4">
              <a:lumMod val="20000"/>
              <a:lumOff val="80000"/>
            </a:schemeClr>
          </a:solidFill>
          <a:ln>
            <a:noFill/>
          </a:ln>
        </p:spPr>
        <p:txBody>
          <a:bodyPr wrap="square">
            <a:spAutoFit/>
          </a:bodyPr>
          <a:lstStyle/>
          <a:p>
            <a:r>
              <a:rPr lang="en-US" sz="1400" dirty="0"/>
              <a:t>9% of FCCH are behind on rent/ mortgage or making interest only/partial payments</a:t>
            </a:r>
          </a:p>
        </p:txBody>
      </p:sp>
    </p:spTree>
    <p:extLst>
      <p:ext uri="{BB962C8B-B14F-4D97-AF65-F5344CB8AC3E}">
        <p14:creationId xmlns:p14="http://schemas.microsoft.com/office/powerpoint/2010/main" val="109598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CF52-E098-FB3A-AE10-D2E116BC0D7B}"/>
              </a:ext>
            </a:extLst>
          </p:cNvPr>
          <p:cNvSpPr>
            <a:spLocks noGrp="1"/>
          </p:cNvSpPr>
          <p:nvPr>
            <p:ph type="title"/>
          </p:nvPr>
        </p:nvSpPr>
        <p:spPr/>
        <p:txBody>
          <a:bodyPr>
            <a:normAutofit fontScale="90000"/>
          </a:bodyPr>
          <a:lstStyle/>
          <a:p>
            <a:r>
              <a:rPr lang="en-US" dirty="0"/>
              <a:t>Technology Management Systems are used by most child care centers and some FCCH</a:t>
            </a:r>
          </a:p>
        </p:txBody>
      </p:sp>
      <p:graphicFrame>
        <p:nvGraphicFramePr>
          <p:cNvPr id="6" name="Content Placeholder 5">
            <a:extLst>
              <a:ext uri="{FF2B5EF4-FFF2-40B4-BE49-F238E27FC236}">
                <a16:creationId xmlns:a16="http://schemas.microsoft.com/office/drawing/2014/main" id="{970586CE-0B23-3979-F0EC-0C28F31CFD95}"/>
              </a:ext>
            </a:extLst>
          </p:cNvPr>
          <p:cNvGraphicFramePr>
            <a:graphicFrameLocks noGrp="1"/>
          </p:cNvGraphicFramePr>
          <p:nvPr>
            <p:ph idx="1"/>
            <p:extLst>
              <p:ext uri="{D42A27DB-BD31-4B8C-83A1-F6EECF244321}">
                <p14:modId xmlns:p14="http://schemas.microsoft.com/office/powerpoint/2010/main" val="2138634339"/>
              </p:ext>
            </p:extLst>
          </p:nvPr>
        </p:nvGraphicFramePr>
        <p:xfrm>
          <a:off x="481013" y="1801813"/>
          <a:ext cx="10872787"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259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EF2A-E74A-8372-BBF5-056B3D53B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225BF-9E24-FAAF-0241-373AB192C1D8}"/>
              </a:ext>
            </a:extLst>
          </p:cNvPr>
          <p:cNvSpPr>
            <a:spLocks noGrp="1"/>
          </p:cNvSpPr>
          <p:nvPr>
            <p:ph type="title"/>
          </p:nvPr>
        </p:nvSpPr>
        <p:spPr/>
        <p:txBody>
          <a:bodyPr/>
          <a:lstStyle/>
          <a:p>
            <a:r>
              <a:rPr lang="en-US" dirty="0"/>
              <a:t>CCFAP is widely accepted, especially among centers and afterschool programs</a:t>
            </a:r>
          </a:p>
        </p:txBody>
      </p:sp>
      <p:graphicFrame>
        <p:nvGraphicFramePr>
          <p:cNvPr id="6" name="Content Placeholder 5">
            <a:extLst>
              <a:ext uri="{FF2B5EF4-FFF2-40B4-BE49-F238E27FC236}">
                <a16:creationId xmlns:a16="http://schemas.microsoft.com/office/drawing/2014/main" id="{825048AC-01B6-781F-121F-D8C5D025BB49}"/>
              </a:ext>
            </a:extLst>
          </p:cNvPr>
          <p:cNvGraphicFramePr>
            <a:graphicFrameLocks noGrp="1"/>
          </p:cNvGraphicFramePr>
          <p:nvPr>
            <p:ph idx="1"/>
            <p:extLst>
              <p:ext uri="{D42A27DB-BD31-4B8C-83A1-F6EECF244321}">
                <p14:modId xmlns:p14="http://schemas.microsoft.com/office/powerpoint/2010/main" val="2150837843"/>
              </p:ext>
            </p:extLst>
          </p:nvPr>
        </p:nvGraphicFramePr>
        <p:xfrm>
          <a:off x="481013" y="1801813"/>
          <a:ext cx="10872787" cy="435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5">
            <a:extLst>
              <a:ext uri="{FF2B5EF4-FFF2-40B4-BE49-F238E27FC236}">
                <a16:creationId xmlns:a16="http://schemas.microsoft.com/office/drawing/2014/main" id="{D5D8345A-06B3-0EEC-EFF8-A2733DCAF51A}"/>
              </a:ext>
            </a:extLst>
          </p:cNvPr>
          <p:cNvGraphicFramePr>
            <a:graphicFrameLocks/>
          </p:cNvGraphicFramePr>
          <p:nvPr>
            <p:extLst>
              <p:ext uri="{D42A27DB-BD31-4B8C-83A1-F6EECF244321}">
                <p14:modId xmlns:p14="http://schemas.microsoft.com/office/powerpoint/2010/main" val="2432506953"/>
              </p:ext>
            </p:extLst>
          </p:nvPr>
        </p:nvGraphicFramePr>
        <p:xfrm>
          <a:off x="4876799" y="1690689"/>
          <a:ext cx="6834187" cy="2546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543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3A285-7EF2-B540-134E-DCD13D4CD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24CDA-DE7F-9354-3ECA-08153B4F8A0A}"/>
              </a:ext>
            </a:extLst>
          </p:cNvPr>
          <p:cNvSpPr>
            <a:spLocks noGrp="1"/>
          </p:cNvSpPr>
          <p:nvPr>
            <p:ph type="title"/>
          </p:nvPr>
        </p:nvSpPr>
        <p:spPr/>
        <p:txBody>
          <a:bodyPr>
            <a:normAutofit fontScale="90000"/>
          </a:bodyPr>
          <a:lstStyle/>
          <a:p>
            <a:r>
              <a:rPr lang="en-US" dirty="0"/>
              <a:t>Even with all the recent public investment, it’s still hard for these business owners to be optimistic about the future</a:t>
            </a:r>
          </a:p>
        </p:txBody>
      </p:sp>
      <p:graphicFrame>
        <p:nvGraphicFramePr>
          <p:cNvPr id="6" name="Content Placeholder 5">
            <a:extLst>
              <a:ext uri="{FF2B5EF4-FFF2-40B4-BE49-F238E27FC236}">
                <a16:creationId xmlns:a16="http://schemas.microsoft.com/office/drawing/2014/main" id="{A8EB8D2A-1234-4578-06E1-456F34CB3890}"/>
              </a:ext>
            </a:extLst>
          </p:cNvPr>
          <p:cNvGraphicFramePr>
            <a:graphicFrameLocks noGrp="1"/>
          </p:cNvGraphicFramePr>
          <p:nvPr>
            <p:ph idx="1"/>
            <p:extLst>
              <p:ext uri="{D42A27DB-BD31-4B8C-83A1-F6EECF244321}">
                <p14:modId xmlns:p14="http://schemas.microsoft.com/office/powerpoint/2010/main" val="1647422031"/>
              </p:ext>
            </p:extLst>
          </p:nvPr>
        </p:nvGraphicFramePr>
        <p:xfrm>
          <a:off x="481013" y="1801813"/>
          <a:ext cx="11219920" cy="4853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053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8250C-578C-411D-89FB-145A7B7FE8E9}"/>
              </a:ext>
            </a:extLst>
          </p:cNvPr>
          <p:cNvSpPr txBox="1"/>
          <p:nvPr/>
        </p:nvSpPr>
        <p:spPr>
          <a:xfrm>
            <a:off x="4872251" y="41216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88665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DCAF-8C01-9428-4B4B-CDF4EF4049CD}"/>
              </a:ext>
            </a:extLst>
          </p:cNvPr>
          <p:cNvSpPr>
            <a:spLocks noGrp="1"/>
          </p:cNvSpPr>
          <p:nvPr>
            <p:ph type="title"/>
          </p:nvPr>
        </p:nvSpPr>
        <p:spPr/>
        <p:txBody>
          <a:bodyPr/>
          <a:lstStyle/>
          <a:p>
            <a:r>
              <a:rPr lang="en-US" dirty="0"/>
              <a:t>FCF VT </a:t>
            </a:r>
          </a:p>
        </p:txBody>
      </p:sp>
      <p:pic>
        <p:nvPicPr>
          <p:cNvPr id="1032" name="Picture 8" descr="A group of women standing together&#10;&#10;AI-generated content may be incorrect.">
            <a:extLst>
              <a:ext uri="{FF2B5EF4-FFF2-40B4-BE49-F238E27FC236}">
                <a16:creationId xmlns:a16="http://schemas.microsoft.com/office/drawing/2014/main" id="{A46B3612-817A-9147-03BE-C37E76A50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126430"/>
            <a:ext cx="6092618" cy="407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extBox 3">
            <a:extLst>
              <a:ext uri="{FF2B5EF4-FFF2-40B4-BE49-F238E27FC236}">
                <a16:creationId xmlns:a16="http://schemas.microsoft.com/office/drawing/2014/main" id="{6DA811D3-0631-6E60-00E2-307265C02779}"/>
              </a:ext>
            </a:extLst>
          </p:cNvPr>
          <p:cNvGraphicFramePr/>
          <p:nvPr>
            <p:extLst>
              <p:ext uri="{D42A27DB-BD31-4B8C-83A1-F6EECF244321}">
                <p14:modId xmlns:p14="http://schemas.microsoft.com/office/powerpoint/2010/main" val="2293092989"/>
              </p:ext>
            </p:extLst>
          </p:nvPr>
        </p:nvGraphicFramePr>
        <p:xfrm>
          <a:off x="7117778" y="2066780"/>
          <a:ext cx="4694008" cy="439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37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B6C6-2124-A03F-5FF6-96D216012DCE}"/>
              </a:ext>
            </a:extLst>
          </p:cNvPr>
          <p:cNvSpPr>
            <a:spLocks noGrp="1"/>
          </p:cNvSpPr>
          <p:nvPr>
            <p:ph type="title"/>
          </p:nvPr>
        </p:nvSpPr>
        <p:spPr>
          <a:xfrm>
            <a:off x="480291" y="365125"/>
            <a:ext cx="11174434" cy="1325563"/>
          </a:xfrm>
        </p:spPr>
        <p:txBody>
          <a:bodyPr/>
          <a:lstStyle/>
          <a:p>
            <a:r>
              <a:rPr lang="en-US" dirty="0"/>
              <a:t>First Children’s Finance Vermont, 2023-2025</a:t>
            </a:r>
          </a:p>
        </p:txBody>
      </p:sp>
      <p:sp>
        <p:nvSpPr>
          <p:cNvPr id="3" name="Content Placeholder 2">
            <a:extLst>
              <a:ext uri="{FF2B5EF4-FFF2-40B4-BE49-F238E27FC236}">
                <a16:creationId xmlns:a16="http://schemas.microsoft.com/office/drawing/2014/main" id="{D41727C0-90A9-8FE3-AEE4-FE9280D6E194}"/>
              </a:ext>
            </a:extLst>
          </p:cNvPr>
          <p:cNvSpPr>
            <a:spLocks noGrp="1"/>
          </p:cNvSpPr>
          <p:nvPr>
            <p:ph idx="1"/>
          </p:nvPr>
        </p:nvSpPr>
        <p:spPr>
          <a:xfrm>
            <a:off x="480291" y="1239864"/>
            <a:ext cx="10873509" cy="5618136"/>
          </a:xfrm>
        </p:spPr>
        <p:txBody>
          <a:bodyPr>
            <a:normAutofit fontScale="70000" lnSpcReduction="20000"/>
          </a:bodyPr>
          <a:lstStyle/>
          <a:p>
            <a:pPr marL="457200" indent="-457200">
              <a:buFont typeface="Arial" panose="020B0604020202020204" pitchFamily="34" charset="0"/>
              <a:buChar char="•"/>
            </a:pPr>
            <a:r>
              <a:rPr lang="en-US" dirty="0"/>
              <a:t>Business Technical Assistance Program</a:t>
            </a:r>
          </a:p>
          <a:p>
            <a:pPr marL="1143000" lvl="1" indent="-457200"/>
            <a:r>
              <a:rPr lang="en-US" dirty="0"/>
              <a:t>Led 78 business trainings with 717 participants</a:t>
            </a:r>
          </a:p>
          <a:p>
            <a:pPr marL="1143000" lvl="1" indent="-457200"/>
            <a:r>
              <a:rPr lang="en-US" dirty="0"/>
              <a:t>147 child care clients received one on one assistance </a:t>
            </a:r>
          </a:p>
          <a:p>
            <a:pPr marL="1143000" lvl="1" indent="-457200"/>
            <a:r>
              <a:rPr lang="en-US" dirty="0"/>
              <a:t>63 financial analyses and/or business models developed</a:t>
            </a:r>
          </a:p>
          <a:p>
            <a:pPr marL="1143000" lvl="1" indent="-457200"/>
            <a:r>
              <a:rPr lang="en-US" dirty="0"/>
              <a:t>3 years of annual surveys</a:t>
            </a:r>
          </a:p>
          <a:p>
            <a:pPr marL="1143000" lvl="1" indent="-457200"/>
            <a:r>
              <a:rPr lang="en-US" dirty="0"/>
              <a:t>Monthly newsletter with </a:t>
            </a:r>
            <a:r>
              <a:rPr lang="en-US"/>
              <a:t>50% </a:t>
            </a:r>
            <a:r>
              <a:rPr lang="en-US" dirty="0"/>
              <a:t>open rate</a:t>
            </a:r>
          </a:p>
          <a:p>
            <a:pPr marL="1143000" lvl="1" indent="-457200"/>
            <a:r>
              <a:rPr lang="en-US" dirty="0"/>
              <a:t>Host and manage </a:t>
            </a:r>
            <a:r>
              <a:rPr lang="en-US" dirty="0">
                <a:hlinkClick r:id="rId2"/>
              </a:rPr>
              <a:t>www.sharedservicesvt.org</a:t>
            </a:r>
            <a:r>
              <a:rPr lang="en-US" dirty="0"/>
              <a:t>, a platform of national and statewide shared resources for child care</a:t>
            </a:r>
          </a:p>
          <a:p>
            <a:pPr marL="457200" indent="-457200">
              <a:buFont typeface="Arial" panose="020B0604020202020204" pitchFamily="34" charset="0"/>
              <a:buChar char="•"/>
            </a:pPr>
            <a:r>
              <a:rPr lang="en-US" dirty="0"/>
              <a:t>Infant/Toddler Capacity Building Grant Program</a:t>
            </a:r>
          </a:p>
          <a:p>
            <a:pPr marL="1143000" lvl="1" indent="-457200"/>
            <a:r>
              <a:rPr lang="en-US" dirty="0"/>
              <a:t>$3.13 million awarded (with about $325,000 left to award in May 2025)</a:t>
            </a:r>
          </a:p>
          <a:p>
            <a:pPr marL="1143000" lvl="1" indent="-457200"/>
            <a:r>
              <a:rPr lang="en-US" dirty="0"/>
              <a:t>112 projects awarded funding (with about 15-20 more expected in May 2025) to 40 FCCH and 72 Center-based projects</a:t>
            </a:r>
          </a:p>
          <a:p>
            <a:pPr marL="1143000" lvl="1" indent="-457200"/>
            <a:r>
              <a:rPr lang="en-US" dirty="0"/>
              <a:t>751 new spaces came online in 2024 and 225 new spaces so far in 2025, with about 800 more committed for 2025</a:t>
            </a:r>
          </a:p>
          <a:p>
            <a:pPr marL="457200" indent="-457200">
              <a:buFont typeface="Arial" panose="020B0604020202020204" pitchFamily="34" charset="0"/>
              <a:buChar char="•"/>
            </a:pPr>
            <a:r>
              <a:rPr lang="en-US" dirty="0"/>
              <a:t>Business Planning Cohorts</a:t>
            </a:r>
          </a:p>
          <a:p>
            <a:pPr marL="1143000" lvl="1" indent="-457200"/>
            <a:r>
              <a:rPr lang="en-US" dirty="0"/>
              <a:t>37 entrepreneurs enrolled in 3 Business Planning Cohorts nearly complete with 1-2 planned for summer</a:t>
            </a:r>
          </a:p>
          <a:p>
            <a:pPr marL="457200" indent="-457200">
              <a:buFont typeface="Arial" panose="020B0604020202020204" pitchFamily="34" charset="0"/>
              <a:buChar char="•"/>
            </a:pPr>
            <a:r>
              <a:rPr lang="en-US" dirty="0"/>
              <a:t>Planning Grant Project</a:t>
            </a:r>
          </a:p>
          <a:p>
            <a:pPr marL="1143000" lvl="1" indent="-457200"/>
            <a:r>
              <a:rPr lang="en-US" dirty="0"/>
              <a:t>22 Planning Grants awarded to provide in-kind financial support for professional services needed to plan capital improvement projects</a:t>
            </a:r>
          </a:p>
          <a:p>
            <a:pPr marL="457200" indent="-457200">
              <a:buFont typeface="Arial" panose="020B0604020202020204" pitchFamily="34" charset="0"/>
              <a:buChar char="•"/>
            </a:pPr>
            <a:r>
              <a:rPr lang="en-US" dirty="0"/>
              <a:t>Loan Fund</a:t>
            </a:r>
          </a:p>
          <a:p>
            <a:pPr marL="1143000" lvl="1" indent="-457200"/>
            <a:r>
              <a:rPr lang="en-US" dirty="0"/>
              <a:t>23 inquiries, 1 loan has been made in Vermont with more to come!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8206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BC0C-268C-A49D-7D82-A8A635779356}"/>
              </a:ext>
            </a:extLst>
          </p:cNvPr>
          <p:cNvSpPr>
            <a:spLocks noGrp="1"/>
          </p:cNvSpPr>
          <p:nvPr>
            <p:ph type="title"/>
          </p:nvPr>
        </p:nvSpPr>
        <p:spPr>
          <a:xfrm>
            <a:off x="480291" y="365125"/>
            <a:ext cx="10873509" cy="1325563"/>
          </a:xfrm>
        </p:spPr>
        <p:txBody>
          <a:bodyPr anchor="ctr">
            <a:normAutofit/>
          </a:bodyPr>
          <a:lstStyle/>
          <a:p>
            <a:r>
              <a:rPr lang="en-US" dirty="0"/>
              <a:t>Takeaways</a:t>
            </a:r>
          </a:p>
        </p:txBody>
      </p:sp>
      <p:graphicFrame>
        <p:nvGraphicFramePr>
          <p:cNvPr id="5" name="Content Placeholder 2">
            <a:extLst>
              <a:ext uri="{FF2B5EF4-FFF2-40B4-BE49-F238E27FC236}">
                <a16:creationId xmlns:a16="http://schemas.microsoft.com/office/drawing/2014/main" id="{87909F2C-7D61-5105-E9DE-56B824D41DFD}"/>
              </a:ext>
            </a:extLst>
          </p:cNvPr>
          <p:cNvGraphicFramePr>
            <a:graphicFrameLocks noGrp="1"/>
          </p:cNvGraphicFramePr>
          <p:nvPr>
            <p:ph idx="1"/>
            <p:extLst>
              <p:ext uri="{D42A27DB-BD31-4B8C-83A1-F6EECF244321}">
                <p14:modId xmlns:p14="http://schemas.microsoft.com/office/powerpoint/2010/main" val="3156532138"/>
              </p:ext>
            </p:extLst>
          </p:nvPr>
        </p:nvGraphicFramePr>
        <p:xfrm>
          <a:off x="480291" y="1825625"/>
          <a:ext cx="1087350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87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A25BE3-98C3-4C2D-239E-1E657557E8FF}"/>
              </a:ext>
            </a:extLst>
          </p:cNvPr>
          <p:cNvSpPr>
            <a:spLocks noGrp="1"/>
          </p:cNvSpPr>
          <p:nvPr>
            <p:ph type="title"/>
          </p:nvPr>
        </p:nvSpPr>
        <p:spPr>
          <a:xfrm>
            <a:off x="480291" y="365125"/>
            <a:ext cx="10873509" cy="1325563"/>
          </a:xfrm>
        </p:spPr>
        <p:txBody>
          <a:bodyPr anchor="ctr">
            <a:normAutofit/>
          </a:bodyPr>
          <a:lstStyle/>
          <a:p>
            <a:r>
              <a:rPr lang="en-US" dirty="0"/>
              <a:t>Takeaways</a:t>
            </a:r>
          </a:p>
        </p:txBody>
      </p:sp>
      <p:graphicFrame>
        <p:nvGraphicFramePr>
          <p:cNvPr id="6" name="Content Placeholder 3">
            <a:extLst>
              <a:ext uri="{FF2B5EF4-FFF2-40B4-BE49-F238E27FC236}">
                <a16:creationId xmlns:a16="http://schemas.microsoft.com/office/drawing/2014/main" id="{DCBCE8AF-C87E-EC22-BB62-87998C093D0A}"/>
              </a:ext>
            </a:extLst>
          </p:cNvPr>
          <p:cNvGraphicFramePr>
            <a:graphicFrameLocks noGrp="1"/>
          </p:cNvGraphicFramePr>
          <p:nvPr>
            <p:ph idx="1"/>
            <p:extLst>
              <p:ext uri="{D42A27DB-BD31-4B8C-83A1-F6EECF244321}">
                <p14:modId xmlns:p14="http://schemas.microsoft.com/office/powerpoint/2010/main" val="1739759599"/>
              </p:ext>
            </p:extLst>
          </p:nvPr>
        </p:nvGraphicFramePr>
        <p:xfrm>
          <a:off x="480291" y="1825625"/>
          <a:ext cx="1087350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93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81E3-DF73-26C6-9120-913B8423E513}"/>
              </a:ext>
            </a:extLst>
          </p:cNvPr>
          <p:cNvSpPr>
            <a:spLocks noGrp="1"/>
          </p:cNvSpPr>
          <p:nvPr>
            <p:ph type="title"/>
          </p:nvPr>
        </p:nvSpPr>
        <p:spPr>
          <a:xfrm>
            <a:off x="480292" y="365125"/>
            <a:ext cx="10855036" cy="1325563"/>
          </a:xfrm>
        </p:spPr>
        <p:txBody>
          <a:bodyPr anchor="ctr">
            <a:normAutofit/>
          </a:bodyPr>
          <a:lstStyle/>
          <a:p>
            <a:r>
              <a:rPr lang="en-US" dirty="0"/>
              <a:t>Final Takeaways</a:t>
            </a:r>
          </a:p>
        </p:txBody>
      </p:sp>
      <p:sp>
        <p:nvSpPr>
          <p:cNvPr id="9" name="Content Placeholder 2">
            <a:extLst>
              <a:ext uri="{FF2B5EF4-FFF2-40B4-BE49-F238E27FC236}">
                <a16:creationId xmlns:a16="http://schemas.microsoft.com/office/drawing/2014/main" id="{04A7EB10-25D4-C135-E8F6-BE81B437C8ED}"/>
              </a:ext>
            </a:extLst>
          </p:cNvPr>
          <p:cNvSpPr>
            <a:spLocks noGrp="1"/>
          </p:cNvSpPr>
          <p:nvPr>
            <p:ph sz="half" idx="1"/>
          </p:nvPr>
        </p:nvSpPr>
        <p:spPr>
          <a:xfrm>
            <a:off x="7076038" y="2321166"/>
            <a:ext cx="4775988" cy="831729"/>
          </a:xfrm>
        </p:spPr>
        <p:txBody>
          <a:bodyPr>
            <a:normAutofit/>
          </a:bodyPr>
          <a:lstStyle/>
          <a:p>
            <a:r>
              <a:rPr lang="en-US" sz="2000" dirty="0"/>
              <a:t>FCF Business Development Specialists can consult to:</a:t>
            </a:r>
          </a:p>
        </p:txBody>
      </p:sp>
      <p:graphicFrame>
        <p:nvGraphicFramePr>
          <p:cNvPr id="5" name="Content Placeholder 2">
            <a:extLst>
              <a:ext uri="{FF2B5EF4-FFF2-40B4-BE49-F238E27FC236}">
                <a16:creationId xmlns:a16="http://schemas.microsoft.com/office/drawing/2014/main" id="{37EE3715-FB1E-C992-D771-346F51AF5A23}"/>
              </a:ext>
            </a:extLst>
          </p:cNvPr>
          <p:cNvGraphicFramePr>
            <a:graphicFrameLocks noGrp="1"/>
          </p:cNvGraphicFramePr>
          <p:nvPr>
            <p:ph sz="half" idx="2"/>
            <p:extLst>
              <p:ext uri="{D42A27DB-BD31-4B8C-83A1-F6EECF244321}">
                <p14:modId xmlns:p14="http://schemas.microsoft.com/office/powerpoint/2010/main" val="1886808612"/>
              </p:ext>
            </p:extLst>
          </p:nvPr>
        </p:nvGraphicFramePr>
        <p:xfrm>
          <a:off x="480292" y="1421063"/>
          <a:ext cx="5872010" cy="507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3C3DCC5E-C4F9-7966-5D13-0203BDC6C5A0}"/>
              </a:ext>
            </a:extLst>
          </p:cNvPr>
          <p:cNvSpPr/>
          <p:nvPr/>
        </p:nvSpPr>
        <p:spPr>
          <a:xfrm>
            <a:off x="6773953" y="1402790"/>
            <a:ext cx="4775988" cy="79261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Child Care can be a sustainable business in Vermont</a:t>
            </a:r>
          </a:p>
        </p:txBody>
      </p:sp>
      <p:sp>
        <p:nvSpPr>
          <p:cNvPr id="6" name="Rectangle: Rounded Corners 5">
            <a:extLst>
              <a:ext uri="{FF2B5EF4-FFF2-40B4-BE49-F238E27FC236}">
                <a16:creationId xmlns:a16="http://schemas.microsoft.com/office/drawing/2014/main" id="{61DBB32E-6504-3EB1-1E50-4E3C9CFAC4BE}"/>
              </a:ext>
            </a:extLst>
          </p:cNvPr>
          <p:cNvSpPr/>
          <p:nvPr/>
        </p:nvSpPr>
        <p:spPr>
          <a:xfrm>
            <a:off x="6714170" y="3014244"/>
            <a:ext cx="4775988" cy="439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Model compensation/staffing changes</a:t>
            </a:r>
          </a:p>
        </p:txBody>
      </p:sp>
      <p:sp>
        <p:nvSpPr>
          <p:cNvPr id="7" name="Rectangle: Rounded Corners 6">
            <a:extLst>
              <a:ext uri="{FF2B5EF4-FFF2-40B4-BE49-F238E27FC236}">
                <a16:creationId xmlns:a16="http://schemas.microsoft.com/office/drawing/2014/main" id="{529EDF12-BFEE-5AE0-E777-21BD85584645}"/>
              </a:ext>
            </a:extLst>
          </p:cNvPr>
          <p:cNvSpPr/>
          <p:nvPr/>
        </p:nvSpPr>
        <p:spPr>
          <a:xfrm>
            <a:off x="6734222" y="3991681"/>
            <a:ext cx="4755936" cy="5128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Compare expenses to industry norms</a:t>
            </a:r>
          </a:p>
        </p:txBody>
      </p:sp>
      <p:sp>
        <p:nvSpPr>
          <p:cNvPr id="8" name="Rectangle: Rounded Corners 7">
            <a:extLst>
              <a:ext uri="{FF2B5EF4-FFF2-40B4-BE49-F238E27FC236}">
                <a16:creationId xmlns:a16="http://schemas.microsoft.com/office/drawing/2014/main" id="{02238FF1-5903-6618-09A1-33B3E5EB5D6E}"/>
              </a:ext>
            </a:extLst>
          </p:cNvPr>
          <p:cNvSpPr/>
          <p:nvPr/>
        </p:nvSpPr>
        <p:spPr>
          <a:xfrm>
            <a:off x="6734223" y="5170549"/>
            <a:ext cx="4755935" cy="439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Help plan for the future</a:t>
            </a:r>
          </a:p>
        </p:txBody>
      </p:sp>
      <p:sp>
        <p:nvSpPr>
          <p:cNvPr id="10" name="Rectangle: Rounded Corners 9">
            <a:extLst>
              <a:ext uri="{FF2B5EF4-FFF2-40B4-BE49-F238E27FC236}">
                <a16:creationId xmlns:a16="http://schemas.microsoft.com/office/drawing/2014/main" id="{A72E9056-72E8-72D5-ACDD-7F28017E2157}"/>
              </a:ext>
            </a:extLst>
          </p:cNvPr>
          <p:cNvSpPr/>
          <p:nvPr/>
        </p:nvSpPr>
        <p:spPr>
          <a:xfrm>
            <a:off x="6773955" y="5697470"/>
            <a:ext cx="4755935" cy="431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Recommend financing options</a:t>
            </a:r>
          </a:p>
        </p:txBody>
      </p:sp>
      <p:sp>
        <p:nvSpPr>
          <p:cNvPr id="11" name="Rectangle: Rounded Corners 10">
            <a:extLst>
              <a:ext uri="{FF2B5EF4-FFF2-40B4-BE49-F238E27FC236}">
                <a16:creationId xmlns:a16="http://schemas.microsoft.com/office/drawing/2014/main" id="{B49C4462-9BF8-F0B4-64C4-155A9594A430}"/>
              </a:ext>
            </a:extLst>
          </p:cNvPr>
          <p:cNvSpPr/>
          <p:nvPr/>
        </p:nvSpPr>
        <p:spPr>
          <a:xfrm>
            <a:off x="6773953" y="6190530"/>
            <a:ext cx="4755935" cy="564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Prepare grant and loan applications</a:t>
            </a:r>
          </a:p>
        </p:txBody>
      </p:sp>
      <p:sp>
        <p:nvSpPr>
          <p:cNvPr id="12" name="Rectangle: Rounded Corners 11">
            <a:extLst>
              <a:ext uri="{FF2B5EF4-FFF2-40B4-BE49-F238E27FC236}">
                <a16:creationId xmlns:a16="http://schemas.microsoft.com/office/drawing/2014/main" id="{AB74C66D-A4F5-8486-1E74-65C3C171C6A3}"/>
              </a:ext>
            </a:extLst>
          </p:cNvPr>
          <p:cNvSpPr/>
          <p:nvPr/>
        </p:nvSpPr>
        <p:spPr>
          <a:xfrm>
            <a:off x="6714171" y="4558780"/>
            <a:ext cx="4775988" cy="5128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Set effective rates and fees</a:t>
            </a:r>
          </a:p>
        </p:txBody>
      </p:sp>
      <p:sp>
        <p:nvSpPr>
          <p:cNvPr id="13" name="Rectangle: Rounded Corners 12">
            <a:extLst>
              <a:ext uri="{FF2B5EF4-FFF2-40B4-BE49-F238E27FC236}">
                <a16:creationId xmlns:a16="http://schemas.microsoft.com/office/drawing/2014/main" id="{E117DBAF-54BC-0562-98B0-714856C296F6}"/>
              </a:ext>
            </a:extLst>
          </p:cNvPr>
          <p:cNvSpPr/>
          <p:nvPr/>
        </p:nvSpPr>
        <p:spPr>
          <a:xfrm>
            <a:off x="6714170" y="3504494"/>
            <a:ext cx="4775988" cy="439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Design/use space efficiently</a:t>
            </a:r>
          </a:p>
        </p:txBody>
      </p:sp>
    </p:spTree>
    <p:extLst>
      <p:ext uri="{BB962C8B-B14F-4D97-AF65-F5344CB8AC3E}">
        <p14:creationId xmlns:p14="http://schemas.microsoft.com/office/powerpoint/2010/main" val="19526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8EE55-0150-422D-9A57-74121607A48C}"/>
              </a:ext>
            </a:extLst>
          </p:cNvPr>
          <p:cNvSpPr>
            <a:spLocks noGrp="1"/>
          </p:cNvSpPr>
          <p:nvPr>
            <p:ph type="title"/>
          </p:nvPr>
        </p:nvSpPr>
        <p:spPr/>
        <p:txBody>
          <a:bodyPr/>
          <a:lstStyle/>
          <a:p>
            <a:r>
              <a:rPr lang="en-US" dirty="0"/>
              <a:t>Regulated Child Care in Vermont</a:t>
            </a:r>
          </a:p>
        </p:txBody>
      </p:sp>
    </p:spTree>
    <p:extLst>
      <p:ext uri="{BB962C8B-B14F-4D97-AF65-F5344CB8AC3E}">
        <p14:creationId xmlns:p14="http://schemas.microsoft.com/office/powerpoint/2010/main" val="370860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55B8-8223-CDED-579F-C47D3C152386}"/>
              </a:ext>
            </a:extLst>
          </p:cNvPr>
          <p:cNvSpPr>
            <a:spLocks noGrp="1"/>
          </p:cNvSpPr>
          <p:nvPr>
            <p:ph type="title"/>
          </p:nvPr>
        </p:nvSpPr>
        <p:spPr/>
        <p:txBody>
          <a:bodyPr/>
          <a:lstStyle/>
          <a:p>
            <a:r>
              <a:rPr lang="en-US" dirty="0"/>
              <a:t>Number of programs, by program type, 2023-2024</a:t>
            </a:r>
          </a:p>
        </p:txBody>
      </p:sp>
      <p:graphicFrame>
        <p:nvGraphicFramePr>
          <p:cNvPr id="7" name="Content Placeholder 6">
            <a:extLst>
              <a:ext uri="{FF2B5EF4-FFF2-40B4-BE49-F238E27FC236}">
                <a16:creationId xmlns:a16="http://schemas.microsoft.com/office/drawing/2014/main" id="{D8063A44-887E-5367-8F10-1F43A355940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BDC36DB-BEAF-D78B-2413-BEEBF57408D8}"/>
              </a:ext>
            </a:extLst>
          </p:cNvPr>
          <p:cNvSpPr>
            <a:spLocks noGrp="1"/>
          </p:cNvSpPr>
          <p:nvPr>
            <p:ph type="sldNum" sz="quarter" idx="12"/>
          </p:nvPr>
        </p:nvSpPr>
        <p:spPr/>
        <p:txBody>
          <a:bodyPr/>
          <a:lstStyle/>
          <a:p>
            <a:fld id="{77D746CE-2BED-48E5-BC58-B2AE0150E296}" type="slidenum">
              <a:rPr lang="en-US" smtClean="0"/>
              <a:t>9</a:t>
            </a:fld>
            <a:endParaRPr lang="en-US"/>
          </a:p>
        </p:txBody>
      </p:sp>
    </p:spTree>
    <p:extLst>
      <p:ext uri="{BB962C8B-B14F-4D97-AF65-F5344CB8AC3E}">
        <p14:creationId xmlns:p14="http://schemas.microsoft.com/office/powerpoint/2010/main" val="92595114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85A22"/>
      </a:dk2>
      <a:lt2>
        <a:srgbClr val="B2B2B2"/>
      </a:lt2>
      <a:accent1>
        <a:srgbClr val="29ABE2"/>
      </a:accent1>
      <a:accent2>
        <a:srgbClr val="0D9C4A"/>
      </a:accent2>
      <a:accent3>
        <a:srgbClr val="F7941D"/>
      </a:accent3>
      <a:accent4>
        <a:srgbClr val="2E3192"/>
      </a:accent4>
      <a:accent5>
        <a:srgbClr val="1C75BC"/>
      </a:accent5>
      <a:accent6>
        <a:srgbClr val="0A6836"/>
      </a:accent6>
      <a:hlink>
        <a:srgbClr val="0563C1"/>
      </a:hlink>
      <a:folHlink>
        <a:srgbClr val="954F72"/>
      </a:folHlink>
    </a:clrScheme>
    <a:fontScheme name="FCF">
      <a:majorFont>
        <a:latin typeface="Poppins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A816BDFF8F9F4F8C3D69F93C9A33D5" ma:contentTypeVersion="3" ma:contentTypeDescription="Create a new document." ma:contentTypeScope="" ma:versionID="adcae82526f967629e4b25eb60b237ad">
  <xsd:schema xmlns:xsd="http://www.w3.org/2001/XMLSchema" xmlns:xs="http://www.w3.org/2001/XMLSchema" xmlns:p="http://schemas.microsoft.com/office/2006/metadata/properties" xmlns:ns2="f07113c5-a26c-4314-ad3e-cb8859db1deb" targetNamespace="http://schemas.microsoft.com/office/2006/metadata/properties" ma:root="true" ma:fieldsID="6c2b171dca1ca22315b32eb598c260fa" ns2:_="">
    <xsd:import namespace="f07113c5-a26c-4314-ad3e-cb8859db1de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7113c5-a26c-4314-ad3e-cb8859db1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6F4DC5-39DA-49D6-93DE-3CEC47C29CBF}">
  <ds:schemaRefs>
    <ds:schemaRef ds:uri="http://schemas.microsoft.com/sharepoint/v3/contenttype/forms"/>
  </ds:schemaRefs>
</ds:datastoreItem>
</file>

<file path=customXml/itemProps2.xml><?xml version="1.0" encoding="utf-8"?>
<ds:datastoreItem xmlns:ds="http://schemas.openxmlformats.org/officeDocument/2006/customXml" ds:itemID="{A0D8C31B-E5C7-4C2F-A05B-C0A6D7F3F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7113c5-a26c-4314-ad3e-cb8859db1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0E8EAE-7761-4847-9388-6BA042C1A7F1}">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07113c5-a26c-4314-ad3e-cb8859db1de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9159</TotalTime>
  <Words>1156</Words>
  <Application>Microsoft Office PowerPoint</Application>
  <PresentationFormat>Widescreen</PresentationFormat>
  <Paragraphs>222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First Children’s Finance</vt:lpstr>
      <vt:lpstr>What does First Children’s Finance do?</vt:lpstr>
      <vt:lpstr>FCF VT </vt:lpstr>
      <vt:lpstr>First Children’s Finance Vermont, 2023-2025</vt:lpstr>
      <vt:lpstr>Takeaways</vt:lpstr>
      <vt:lpstr>Takeaways</vt:lpstr>
      <vt:lpstr>Final Takeaways</vt:lpstr>
      <vt:lpstr>Regulated Child Care in Vermont</vt:lpstr>
      <vt:lpstr>Number of programs, by program type, 2023-2024</vt:lpstr>
      <vt:lpstr>Number of regulated programs since Act 76 enacted</vt:lpstr>
      <vt:lpstr>Licensed capacity, March 2023 – March 2025, by age group</vt:lpstr>
      <vt:lpstr>Opens and Closures of Regulated Child Care, 2023-2025</vt:lpstr>
      <vt:lpstr>Results of 2025 Child Care Business Survey</vt:lpstr>
      <vt:lpstr>How the respondents compare to the child care sector</vt:lpstr>
      <vt:lpstr>Who completed the survey?</vt:lpstr>
      <vt:lpstr>The percent reporting stable enrollment for the previous years continues to increase</vt:lpstr>
      <vt:lpstr>Enrollment varies by program type, but few openings in any setting </vt:lpstr>
      <vt:lpstr>Business sustainability and plans to stay in business</vt:lpstr>
      <vt:lpstr>Hiring is still difficult, but continues to get easier (or be less needed)</vt:lpstr>
      <vt:lpstr>Many child care businesses experienced significant increases in operating costs in 2024</vt:lpstr>
      <vt:lpstr>Technology Management Systems are used by most child care centers and some FCCH</vt:lpstr>
      <vt:lpstr>CCFAP is widely accepted, especially among centers and afterschool programs</vt:lpstr>
      <vt:lpstr>Even with all the recent public investment, it’s still hard for these business owners to be optimistic about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sattler</dc:creator>
  <cp:lastModifiedBy>Erin Roche</cp:lastModifiedBy>
  <cp:revision>11</cp:revision>
  <cp:lastPrinted>2025-05-12T17:01:47Z</cp:lastPrinted>
  <dcterms:created xsi:type="dcterms:W3CDTF">2021-04-28T19:54:39Z</dcterms:created>
  <dcterms:modified xsi:type="dcterms:W3CDTF">2025-07-08T14:34:58Z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0x010100B6A816BDFF8F9F4F8C3D69F93C9A33D5</vt:lpwstr>
  </property>
  <property fmtid="{D5CDD505-2E9C-101B-9397-08002B2CF9AE}" pid="3" name="_ExtendedDescription">
    <vt:lpwstr/>
  </property>
  <property fmtid="{D5CDD505-2E9C-101B-9397-08002B2CF9AE}" pid="4" name="MediaServiceImageTags">
    <vt:lpwstr/>
  </property>
</Properties>
</file>